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33"/>
  </p:notesMasterIdLst>
  <p:sldIdLst>
    <p:sldId id="260" r:id="rId2"/>
    <p:sldId id="258" r:id="rId3"/>
    <p:sldId id="361" r:id="rId4"/>
    <p:sldId id="379" r:id="rId5"/>
    <p:sldId id="380" r:id="rId6"/>
    <p:sldId id="367" r:id="rId7"/>
    <p:sldId id="381" r:id="rId8"/>
    <p:sldId id="388" r:id="rId9"/>
    <p:sldId id="355" r:id="rId10"/>
    <p:sldId id="357" r:id="rId11"/>
    <p:sldId id="382" r:id="rId12"/>
    <p:sldId id="385" r:id="rId13"/>
    <p:sldId id="386" r:id="rId14"/>
    <p:sldId id="387" r:id="rId15"/>
    <p:sldId id="368" r:id="rId16"/>
    <p:sldId id="389" r:id="rId17"/>
    <p:sldId id="393" r:id="rId18"/>
    <p:sldId id="370" r:id="rId19"/>
    <p:sldId id="394" r:id="rId20"/>
    <p:sldId id="395" r:id="rId21"/>
    <p:sldId id="396" r:id="rId22"/>
    <p:sldId id="372" r:id="rId23"/>
    <p:sldId id="373" r:id="rId24"/>
    <p:sldId id="371" r:id="rId25"/>
    <p:sldId id="369" r:id="rId26"/>
    <p:sldId id="377" r:id="rId27"/>
    <p:sldId id="397" r:id="rId28"/>
    <p:sldId id="399" r:id="rId29"/>
    <p:sldId id="374" r:id="rId30"/>
    <p:sldId id="400" r:id="rId31"/>
    <p:sldId id="333" r:id="rId32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i mclane" initials="s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8" autoAdjust="0"/>
    <p:restoredTop sz="95411" autoAdjust="0"/>
  </p:normalViewPr>
  <p:slideViewPr>
    <p:cSldViewPr snapToGrid="0">
      <p:cViewPr varScale="1">
        <p:scale>
          <a:sx n="54" d="100"/>
          <a:sy n="54" d="100"/>
        </p:scale>
        <p:origin x="-8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E735-19CA-45CB-A1EE-84B95F80C47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313B6-5F0F-4125-AE6C-DA413783A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3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7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6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98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2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566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0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6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6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7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4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4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33324-1B45-406F-9841-7E8463938CA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9EA885-4DC7-4AD6-A6F9-9C9EF7CA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3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346" y="1496291"/>
            <a:ext cx="8257308" cy="12528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/>
              <a:t>Reduction of Common Ground Pests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0255" y="4015038"/>
            <a:ext cx="5218545" cy="27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436112-6C2C-4241-BAE6-78667570EF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45" y="971550"/>
            <a:ext cx="6485206" cy="501015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06F88AFD-EF9B-4BE5-AAEA-DF3DD1E2F654}"/>
              </a:ext>
            </a:extLst>
          </p:cNvPr>
          <p:cNvSpPr/>
          <p:nvPr/>
        </p:nvSpPr>
        <p:spPr>
          <a:xfrm>
            <a:off x="3880201" y="4003500"/>
            <a:ext cx="1744394" cy="157558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708" y="624110"/>
            <a:ext cx="8011904" cy="1280890"/>
          </a:xfrm>
        </p:spPr>
        <p:txBody>
          <a:bodyPr/>
          <a:lstStyle/>
          <a:p>
            <a:r>
              <a:rPr lang="en-US" u="sng" dirty="0"/>
              <a:t>Prevention – Healthy Soil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BCA8E-1425-45F4-BEEF-2DE27F53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07" y="1603948"/>
            <a:ext cx="9076205" cy="4307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		Get a Soil Agronomy Analysis!!!!!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pH and salinity</a:t>
            </a:r>
          </a:p>
          <a:p>
            <a:r>
              <a:rPr lang="en-US" sz="3200" dirty="0"/>
              <a:t>Major Nutrients</a:t>
            </a:r>
          </a:p>
          <a:p>
            <a:r>
              <a:rPr lang="en-US" sz="3200" dirty="0"/>
              <a:t>Secondary Nutrients</a:t>
            </a:r>
          </a:p>
          <a:p>
            <a:r>
              <a:rPr lang="en-US" sz="3200" dirty="0"/>
              <a:t>Micronutrients</a:t>
            </a:r>
          </a:p>
          <a:p>
            <a:r>
              <a:rPr lang="en-US" sz="3200" dirty="0"/>
              <a:t>Agronomic recommendation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3DD5E4-2000-4D90-84B7-C9ADA34D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060" y="3259047"/>
            <a:ext cx="1659844" cy="19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8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672" y="323058"/>
            <a:ext cx="6202939" cy="1280890"/>
          </a:xfrm>
        </p:spPr>
        <p:txBody>
          <a:bodyPr/>
          <a:lstStyle/>
          <a:p>
            <a:r>
              <a:rPr lang="en-US" dirty="0"/>
              <a:t>Nitrogen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BCA8E-1425-45F4-BEEF-2DE27F53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191491"/>
            <a:ext cx="10139423" cy="471973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Adequate </a:t>
            </a:r>
          </a:p>
          <a:p>
            <a:r>
              <a:rPr lang="en-US" sz="2800" dirty="0"/>
              <a:t>Speeds up growth</a:t>
            </a:r>
          </a:p>
          <a:p>
            <a:r>
              <a:rPr lang="en-US" sz="2800" dirty="0"/>
              <a:t>Fuller root system</a:t>
            </a:r>
          </a:p>
          <a:p>
            <a:r>
              <a:rPr lang="en-US" sz="2800" dirty="0"/>
              <a:t>Increase in chlorophyll </a:t>
            </a:r>
          </a:p>
          <a:p>
            <a:r>
              <a:rPr lang="en-US" sz="2800" dirty="0"/>
              <a:t>Increase water efficiency</a:t>
            </a:r>
          </a:p>
          <a:p>
            <a:r>
              <a:rPr lang="en-US" sz="2800" dirty="0"/>
              <a:t>Thicker turf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200" u="sng" dirty="0"/>
          </a:p>
          <a:p>
            <a:pPr marL="0" indent="0">
              <a:buNone/>
            </a:pPr>
            <a:r>
              <a:rPr lang="en-US" sz="3200" u="sng" dirty="0"/>
              <a:t>Too Much</a:t>
            </a:r>
          </a:p>
          <a:p>
            <a:r>
              <a:rPr lang="en-US" sz="2800" dirty="0"/>
              <a:t>Easily injured</a:t>
            </a:r>
          </a:p>
          <a:p>
            <a:r>
              <a:rPr lang="en-US" sz="2800" dirty="0"/>
              <a:t>Weaker Stems</a:t>
            </a:r>
          </a:p>
          <a:p>
            <a:r>
              <a:rPr lang="en-US" sz="2800" dirty="0"/>
              <a:t>Increased logging</a:t>
            </a:r>
          </a:p>
          <a:p>
            <a:r>
              <a:rPr lang="en-US" sz="2800" dirty="0"/>
              <a:t>Prone to many insect and disease</a:t>
            </a:r>
          </a:p>
          <a:p>
            <a:r>
              <a:rPr lang="en-US" sz="2800" dirty="0"/>
              <a:t>Slows maturity</a:t>
            </a:r>
          </a:p>
          <a:p>
            <a:r>
              <a:rPr lang="en-US" sz="2800" dirty="0"/>
              <a:t>Increase water usage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41FCEF-86D6-4591-B3E1-6E1A2A5C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27" y="4757505"/>
            <a:ext cx="2858946" cy="16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172" y="323058"/>
            <a:ext cx="6828439" cy="1280890"/>
          </a:xfrm>
        </p:spPr>
        <p:txBody>
          <a:bodyPr/>
          <a:lstStyle/>
          <a:p>
            <a:r>
              <a:rPr lang="en-US" dirty="0"/>
              <a:t>Phosphorus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BCA8E-1425-45F4-BEEF-2DE27F53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191491"/>
            <a:ext cx="10139423" cy="471973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Adequate </a:t>
            </a:r>
          </a:p>
          <a:p>
            <a:r>
              <a:rPr lang="en-US" sz="2800" dirty="0"/>
              <a:t>Genetic material </a:t>
            </a:r>
          </a:p>
          <a:p>
            <a:r>
              <a:rPr lang="en-US" sz="2800" dirty="0"/>
              <a:t>Energy cycle</a:t>
            </a:r>
          </a:p>
          <a:p>
            <a:r>
              <a:rPr lang="en-US" sz="2800" dirty="0"/>
              <a:t>Cell membrane</a:t>
            </a:r>
          </a:p>
          <a:p>
            <a:r>
              <a:rPr lang="en-US" sz="2800" dirty="0"/>
              <a:t>Root Growth</a:t>
            </a:r>
          </a:p>
          <a:p>
            <a:r>
              <a:rPr lang="en-US" sz="2800" dirty="0"/>
              <a:t>Increase water efficiency</a:t>
            </a:r>
          </a:p>
          <a:p>
            <a:r>
              <a:rPr lang="en-US" sz="2800" dirty="0"/>
              <a:t>Plant defense compounds </a:t>
            </a:r>
          </a:p>
          <a:p>
            <a:pPr marL="0" indent="0">
              <a:buNone/>
            </a:pPr>
            <a:endParaRPr lang="en-US" sz="3200" u="sng" dirty="0"/>
          </a:p>
          <a:p>
            <a:pPr marL="0" indent="0">
              <a:buNone/>
            </a:pPr>
            <a:r>
              <a:rPr lang="en-US" sz="3200" u="sng" dirty="0"/>
              <a:t>Deficient</a:t>
            </a:r>
          </a:p>
          <a:p>
            <a:r>
              <a:rPr lang="en-US" sz="2800" dirty="0"/>
              <a:t>Stunting/smaller leaves</a:t>
            </a:r>
          </a:p>
          <a:p>
            <a:r>
              <a:rPr lang="en-US" sz="2800" dirty="0"/>
              <a:t>Reduce foliage</a:t>
            </a:r>
          </a:p>
          <a:p>
            <a:r>
              <a:rPr lang="en-US" sz="2800" dirty="0"/>
              <a:t>Purple/red tint</a:t>
            </a:r>
          </a:p>
          <a:p>
            <a:r>
              <a:rPr lang="en-US" sz="2800" dirty="0"/>
              <a:t>Delayed maturity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177782-2ED5-4665-91CA-27ACE80B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09" y="4144570"/>
            <a:ext cx="4751070" cy="22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172" y="323058"/>
            <a:ext cx="6828439" cy="1280890"/>
          </a:xfrm>
        </p:spPr>
        <p:txBody>
          <a:bodyPr/>
          <a:lstStyle/>
          <a:p>
            <a:r>
              <a:rPr lang="en-US" dirty="0"/>
              <a:t>Potassium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BCA8E-1425-45F4-BEEF-2DE27F53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191491"/>
            <a:ext cx="10139423" cy="471973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Adequate </a:t>
            </a:r>
            <a:endParaRPr lang="en-US" sz="2800" dirty="0"/>
          </a:p>
          <a:p>
            <a:r>
              <a:rPr lang="en-US" sz="2800" dirty="0"/>
              <a:t>Control osmotic pressure within plant</a:t>
            </a:r>
          </a:p>
          <a:p>
            <a:r>
              <a:rPr lang="en-US" sz="2800" dirty="0"/>
              <a:t>Cell wall formation</a:t>
            </a:r>
          </a:p>
          <a:p>
            <a:r>
              <a:rPr lang="en-US" sz="2800" dirty="0"/>
              <a:t>Plant defense compounds </a:t>
            </a:r>
          </a:p>
          <a:p>
            <a:r>
              <a:rPr lang="en-US" sz="2800" dirty="0"/>
              <a:t>Resist disease and pests</a:t>
            </a:r>
          </a:p>
          <a:p>
            <a:r>
              <a:rPr lang="en-US" sz="2800" dirty="0"/>
              <a:t>Better resist ware and tear</a:t>
            </a:r>
          </a:p>
          <a:p>
            <a:pPr marL="0" indent="0">
              <a:buNone/>
            </a:pPr>
            <a:endParaRPr lang="en-US" sz="3200" u="sng" dirty="0"/>
          </a:p>
          <a:p>
            <a:pPr marL="0" indent="0">
              <a:buNone/>
            </a:pPr>
            <a:r>
              <a:rPr lang="en-US" sz="3200" u="sng" dirty="0"/>
              <a:t>Deficient</a:t>
            </a:r>
          </a:p>
          <a:p>
            <a:r>
              <a:rPr lang="en-US" sz="2800" dirty="0"/>
              <a:t>Water stressed plant</a:t>
            </a:r>
          </a:p>
          <a:p>
            <a:r>
              <a:rPr lang="en-US" sz="2800" dirty="0"/>
              <a:t>Too much nitrogen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E09FA7-21EB-4CEE-BBCC-A5F1920AD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837" y="3149600"/>
            <a:ext cx="4788353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972" y="624110"/>
            <a:ext cx="6620640" cy="1280890"/>
          </a:xfrm>
        </p:spPr>
        <p:txBody>
          <a:bodyPr/>
          <a:lstStyle/>
          <a:p>
            <a:r>
              <a:rPr lang="en-US" dirty="0"/>
              <a:t>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104" y="2345167"/>
            <a:ext cx="9600508" cy="3566055"/>
          </a:xfrm>
        </p:spPr>
        <p:txBody>
          <a:bodyPr>
            <a:normAutofit/>
          </a:bodyPr>
          <a:lstStyle/>
          <a:p>
            <a:r>
              <a:rPr lang="en-US" sz="2800" u="sng" dirty="0"/>
              <a:t>Definition</a:t>
            </a:r>
            <a:r>
              <a:rPr lang="en-US" sz="2800" dirty="0"/>
              <a:t>: Practiced when pest populations exist in a field/landscape but the impact of the pest on the plants can be avoided through </a:t>
            </a:r>
            <a:r>
              <a:rPr lang="en-US" sz="2800" dirty="0">
                <a:solidFill>
                  <a:srgbClr val="00B0F0"/>
                </a:solidFill>
              </a:rPr>
              <a:t>cultural practices</a:t>
            </a:r>
          </a:p>
        </p:txBody>
      </p:sp>
    </p:spTree>
    <p:extLst>
      <p:ext uri="{BB962C8B-B14F-4D97-AF65-F5344CB8AC3E}">
        <p14:creationId xmlns:p14="http://schemas.microsoft.com/office/powerpoint/2010/main" val="17790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29" y="624110"/>
            <a:ext cx="7919583" cy="1280890"/>
          </a:xfrm>
        </p:spPr>
        <p:txBody>
          <a:bodyPr>
            <a:normAutofit/>
          </a:bodyPr>
          <a:lstStyle/>
          <a:p>
            <a:r>
              <a:rPr lang="en-US" u="sng" dirty="0"/>
              <a:t>Cultural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76400"/>
            <a:ext cx="8915400" cy="4234822"/>
          </a:xfrm>
        </p:spPr>
        <p:txBody>
          <a:bodyPr>
            <a:normAutofit/>
          </a:bodyPr>
          <a:lstStyle/>
          <a:p>
            <a:r>
              <a:rPr lang="en-US" sz="3200" dirty="0"/>
              <a:t>Rotate plants</a:t>
            </a:r>
          </a:p>
          <a:p>
            <a:r>
              <a:rPr lang="en-US" sz="3200" dirty="0"/>
              <a:t>Plant Arizona appropriate plants</a:t>
            </a:r>
          </a:p>
          <a:p>
            <a:r>
              <a:rPr lang="en-US" sz="3200" dirty="0"/>
              <a:t>Cultivars with genetic resistance to pests</a:t>
            </a:r>
          </a:p>
          <a:p>
            <a:r>
              <a:rPr lang="en-US" sz="3200" dirty="0"/>
              <a:t>Different maturity dates</a:t>
            </a:r>
          </a:p>
          <a:p>
            <a:r>
              <a:rPr lang="en-US" sz="3200" dirty="0"/>
              <a:t>Trap plants (sacrificial plants)</a:t>
            </a:r>
          </a:p>
          <a:p>
            <a:r>
              <a:rPr lang="en-US" sz="3200" dirty="0"/>
              <a:t>Companion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3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396578-358F-49BB-82DC-D7EA89670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32" y="1522151"/>
            <a:ext cx="4386463" cy="4386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F8CC9A-5D12-4D7F-A4A2-377AC00B6B35}"/>
              </a:ext>
            </a:extLst>
          </p:cNvPr>
          <p:cNvSpPr txBox="1"/>
          <p:nvPr/>
        </p:nvSpPr>
        <p:spPr>
          <a:xfrm>
            <a:off x="1819564" y="656997"/>
            <a:ext cx="9691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Trap Plants          vs        Companion Plants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687B87-DE6D-4370-817B-A35723A0C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96" y="1522152"/>
            <a:ext cx="6552617" cy="43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6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564" y="624110"/>
            <a:ext cx="7145048" cy="1280890"/>
          </a:xfrm>
        </p:spPr>
        <p:txBody>
          <a:bodyPr/>
          <a:lstStyle/>
          <a:p>
            <a:r>
              <a:rPr lang="en-US" dirty="0"/>
              <a:t>   Monitoring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54729D6-62A2-4CD7-8D2C-E89FAD6A4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018" y="1676400"/>
            <a:ext cx="6536759" cy="4499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EC1F83-69CA-4F0D-B37F-B832D7431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99" y="2601799"/>
            <a:ext cx="3618450" cy="2877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CBFAA9-5675-4139-B169-94050BEEDCD4}"/>
              </a:ext>
            </a:extLst>
          </p:cNvPr>
          <p:cNvSpPr txBox="1"/>
          <p:nvPr/>
        </p:nvSpPr>
        <p:spPr>
          <a:xfrm>
            <a:off x="6365702" y="1787814"/>
            <a:ext cx="593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There Here!!!!!!</a:t>
            </a:r>
          </a:p>
        </p:txBody>
      </p:sp>
    </p:spTree>
    <p:extLst>
      <p:ext uri="{BB962C8B-B14F-4D97-AF65-F5344CB8AC3E}">
        <p14:creationId xmlns:p14="http://schemas.microsoft.com/office/powerpoint/2010/main" val="217969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308" y="624110"/>
            <a:ext cx="6803303" cy="1280890"/>
          </a:xfrm>
        </p:spPr>
        <p:txBody>
          <a:bodyPr/>
          <a:lstStyle/>
          <a:p>
            <a:r>
              <a:rPr lang="en-US" u="sng" dirty="0"/>
              <a:t>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4" y="1524001"/>
            <a:ext cx="10434568" cy="4387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Proper</a:t>
            </a:r>
            <a:r>
              <a:rPr lang="en-US" sz="3200" dirty="0"/>
              <a:t> identification of pests &amp; </a:t>
            </a:r>
            <a:r>
              <a:rPr lang="en-US" sz="3200" u="sng" dirty="0"/>
              <a:t>beneficial insects</a:t>
            </a:r>
          </a:p>
          <a:p>
            <a:pPr marL="0" indent="0">
              <a:buNone/>
            </a:pPr>
            <a:endParaRPr lang="en-US" sz="3200" u="sng" dirty="0"/>
          </a:p>
          <a:p>
            <a:pPr lvl="3"/>
            <a:r>
              <a:rPr lang="en-US" sz="3200" dirty="0"/>
              <a:t>Survey and scouting</a:t>
            </a:r>
          </a:p>
          <a:p>
            <a:pPr lvl="3"/>
            <a:r>
              <a:rPr lang="en-US" sz="3200" dirty="0"/>
              <a:t>Trapping </a:t>
            </a:r>
          </a:p>
          <a:p>
            <a:pPr lvl="3"/>
            <a:r>
              <a:rPr lang="en-US" sz="3200" dirty="0"/>
              <a:t>Weather monitoring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				Good Record Keeping !!!!</a:t>
            </a:r>
          </a:p>
        </p:txBody>
      </p:sp>
    </p:spTree>
    <p:extLst>
      <p:ext uri="{BB962C8B-B14F-4D97-AF65-F5344CB8AC3E}">
        <p14:creationId xmlns:p14="http://schemas.microsoft.com/office/powerpoint/2010/main" val="12366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Sheri McLane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945" y="1487055"/>
            <a:ext cx="9943667" cy="4904509"/>
          </a:xfrm>
        </p:spPr>
        <p:txBody>
          <a:bodyPr>
            <a:normAutofit fontScale="55000" lnSpcReduction="20000"/>
          </a:bodyPr>
          <a:lstStyle/>
          <a:p>
            <a:r>
              <a:rPr lang="en-US" sz="4300" dirty="0"/>
              <a:t>Owner and Agronomist (10 years) </a:t>
            </a:r>
          </a:p>
          <a:p>
            <a:endParaRPr lang="en-US" sz="4300" dirty="0"/>
          </a:p>
          <a:p>
            <a:r>
              <a:rPr lang="en-US" sz="4300" dirty="0"/>
              <a:t>Certified Crop Advisor  (CCA license)</a:t>
            </a:r>
          </a:p>
          <a:p>
            <a:endParaRPr lang="en-US" sz="4300" dirty="0"/>
          </a:p>
          <a:p>
            <a:r>
              <a:rPr lang="en-US" sz="4300" dirty="0"/>
              <a:t>BA in Environmental Science, Chemistry and Biology (University of San Diego)</a:t>
            </a:r>
          </a:p>
          <a:p>
            <a:endParaRPr lang="en-US" sz="4300" dirty="0"/>
          </a:p>
          <a:p>
            <a:r>
              <a:rPr lang="en-US" sz="4300" dirty="0"/>
              <a:t>Masters of Agronomy (Iowa State University)</a:t>
            </a:r>
          </a:p>
          <a:p>
            <a:endParaRPr lang="en-US" sz="4300" dirty="0"/>
          </a:p>
          <a:p>
            <a:r>
              <a:rPr lang="en-US" sz="4300" dirty="0"/>
              <a:t>18 years in the Chemistry and Science Field </a:t>
            </a:r>
          </a:p>
          <a:p>
            <a:endParaRPr lang="en-US" sz="4300" dirty="0"/>
          </a:p>
          <a:p>
            <a:r>
              <a:rPr lang="en-US" sz="4300" dirty="0"/>
              <a:t>15 years of that in Agronomy with Arizona Agriculture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54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308" y="624110"/>
            <a:ext cx="6803303" cy="1280890"/>
          </a:xfrm>
        </p:spPr>
        <p:txBody>
          <a:bodyPr/>
          <a:lstStyle/>
          <a:p>
            <a:r>
              <a:rPr lang="en-US" u="sng" dirty="0"/>
              <a:t>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908" y="1524001"/>
            <a:ext cx="9241703" cy="4387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Understand your enemies and your armies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/>
              <a:t>Life cycle</a:t>
            </a:r>
            <a:endParaRPr lang="en-US" sz="3000" dirty="0"/>
          </a:p>
          <a:p>
            <a:r>
              <a:rPr lang="en-US" sz="3000" dirty="0"/>
              <a:t>Feeding habits</a:t>
            </a:r>
          </a:p>
          <a:p>
            <a:r>
              <a:rPr lang="en-US" sz="3000" dirty="0"/>
              <a:t>Preferred habitat</a:t>
            </a:r>
          </a:p>
          <a:p>
            <a:r>
              <a:rPr lang="en-US" sz="3000" dirty="0"/>
              <a:t>Economic Thresholds</a:t>
            </a:r>
          </a:p>
          <a:p>
            <a:r>
              <a:rPr lang="en-US" sz="3000" dirty="0"/>
              <a:t>Suppression Actions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932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2EC7880-C5D9-40A8-A6B0-3198AD07AD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u="sng" dirty="0"/>
              <a:t>Leaf Hopper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4543A62-A2AB-454A-878E-D3D9190D5F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7C2F006-3836-43C8-A7A5-7BFCD45DD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603332"/>
            <a:ext cx="4691261" cy="428952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Eggs overwinter</a:t>
            </a:r>
          </a:p>
          <a:p>
            <a:r>
              <a:rPr lang="en-US" sz="2800" dirty="0"/>
              <a:t>Hatch in spring/warm</a:t>
            </a:r>
          </a:p>
          <a:p>
            <a:r>
              <a:rPr lang="en-US" sz="2800" dirty="0"/>
              <a:t>Nymphs feed 2 months</a:t>
            </a:r>
          </a:p>
          <a:p>
            <a:r>
              <a:rPr lang="en-US" sz="2800" dirty="0"/>
              <a:t>Adults lay eggs every 2-4 weeks</a:t>
            </a:r>
          </a:p>
          <a:p>
            <a:r>
              <a:rPr lang="en-US" sz="2800" dirty="0"/>
              <a:t>Increase population damp/humid</a:t>
            </a:r>
          </a:p>
          <a:p>
            <a:endParaRPr lang="en-US" sz="2800" dirty="0"/>
          </a:p>
          <a:p>
            <a:r>
              <a:rPr lang="en-US" sz="2800" dirty="0"/>
              <a:t>Best Results: spray at nymph stage</a:t>
            </a:r>
          </a:p>
          <a:p>
            <a:endParaRPr lang="en-US" dirty="0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50553464-41F1-4160-9D02-7C5EC7013B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47867F-F4F4-49A6-888E-C3FD78F87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311" y="1079649"/>
            <a:ext cx="6178808" cy="45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2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066" y="517105"/>
            <a:ext cx="7145048" cy="1280890"/>
          </a:xfrm>
        </p:spPr>
        <p:txBody>
          <a:bodyPr/>
          <a:lstStyle/>
          <a:p>
            <a:r>
              <a:rPr lang="en-US" dirty="0"/>
              <a:t>Beneficial Insects (Predators)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8E94239-3351-41AF-BF52-C7252C857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669" y="1465546"/>
            <a:ext cx="9621022" cy="4434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33A053-60E8-42D3-B4E0-D518B948CA42}"/>
              </a:ext>
            </a:extLst>
          </p:cNvPr>
          <p:cNvSpPr txBox="1"/>
          <p:nvPr/>
        </p:nvSpPr>
        <p:spPr>
          <a:xfrm>
            <a:off x="5321030" y="5992238"/>
            <a:ext cx="609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00" dirty="0"/>
              <a:t>Photo by: Arizona Pest Management Center </a:t>
            </a:r>
            <a:r>
              <a:rPr lang="en-US" sz="1000" dirty="0" err="1"/>
              <a:t>Univer</a:t>
            </a:r>
            <a:endParaRPr lang="en-US" sz="1000" dirty="0"/>
          </a:p>
          <a:p>
            <a:pPr>
              <a:lnSpc>
                <a:spcPct val="90000"/>
              </a:lnSpc>
              <a:defRPr/>
            </a:pPr>
            <a:r>
              <a:rPr lang="en-US" sz="1000" dirty="0"/>
              <a:t>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2437680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836" y="624110"/>
            <a:ext cx="7837776" cy="12808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7299EA5-7903-48C4-91D8-017318CF8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0674" y="624110"/>
            <a:ext cx="6929828" cy="6065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99211C-E913-411C-B006-8A680BC84354}"/>
              </a:ext>
            </a:extLst>
          </p:cNvPr>
          <p:cNvSpPr/>
          <p:nvPr/>
        </p:nvSpPr>
        <p:spPr>
          <a:xfrm>
            <a:off x="2958321" y="178227"/>
            <a:ext cx="854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https://ybertaud9.files.wordpress.com/2013/12/beneficial-insects.jpg</a:t>
            </a:r>
          </a:p>
        </p:txBody>
      </p:sp>
    </p:spTree>
    <p:extLst>
      <p:ext uri="{BB962C8B-B14F-4D97-AF65-F5344CB8AC3E}">
        <p14:creationId xmlns:p14="http://schemas.microsoft.com/office/powerpoint/2010/main" val="228910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920" y="624110"/>
            <a:ext cx="8588692" cy="1280890"/>
          </a:xfrm>
        </p:spPr>
        <p:txBody>
          <a:bodyPr/>
          <a:lstStyle/>
          <a:p>
            <a:r>
              <a:rPr lang="en-US" dirty="0"/>
              <a:t>Economic Thresholds – Old School</a:t>
            </a:r>
          </a:p>
        </p:txBody>
      </p:sp>
      <p:pic>
        <p:nvPicPr>
          <p:cNvPr id="1026" name="Picture 2" descr="Image result for economic thresholds insect pests">
            <a:extLst>
              <a:ext uri="{FF2B5EF4-FFF2-40B4-BE49-F238E27FC236}">
                <a16:creationId xmlns:a16="http://schemas.microsoft.com/office/drawing/2014/main" xmlns="" id="{A2DF594E-A34E-4565-9E1B-DBA3C03FE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41" y="1395413"/>
            <a:ext cx="7291436" cy="493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88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749" y="234585"/>
            <a:ext cx="7145048" cy="1280890"/>
          </a:xfrm>
        </p:spPr>
        <p:txBody>
          <a:bodyPr/>
          <a:lstStyle/>
          <a:p>
            <a:r>
              <a:rPr lang="en-US" dirty="0"/>
              <a:t>Economic Thresholds - Modern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C21E3E7-98FC-46D4-810C-071B4E019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023" y="1031058"/>
            <a:ext cx="7696195" cy="5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73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360" y="975360"/>
            <a:ext cx="6973252" cy="929640"/>
          </a:xfrm>
        </p:spPr>
        <p:txBody>
          <a:bodyPr/>
          <a:lstStyle/>
          <a:p>
            <a:r>
              <a:rPr lang="en-US" dirty="0"/>
              <a:t>Suppression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64080"/>
            <a:ext cx="8915400" cy="3747142"/>
          </a:xfrm>
        </p:spPr>
        <p:txBody>
          <a:bodyPr>
            <a:normAutofit/>
          </a:bodyPr>
          <a:lstStyle/>
          <a:p>
            <a:pPr marL="742950" indent="-742950">
              <a:buAutoNum type="arabicParenR"/>
            </a:pPr>
            <a:r>
              <a:rPr lang="en-US" sz="3600" dirty="0"/>
              <a:t>Physical </a:t>
            </a:r>
          </a:p>
          <a:p>
            <a:pPr marL="742950" indent="-742950">
              <a:buAutoNum type="arabicParenR"/>
            </a:pPr>
            <a:r>
              <a:rPr lang="en-US" sz="3600" dirty="0"/>
              <a:t>Biological Control</a:t>
            </a:r>
          </a:p>
          <a:p>
            <a:pPr marL="742950" indent="-742950">
              <a:buAutoNum type="arabicParenR"/>
            </a:pPr>
            <a:r>
              <a:rPr lang="en-US" sz="3600" dirty="0"/>
              <a:t>Add Chemistries - Insecticides</a:t>
            </a:r>
          </a:p>
        </p:txBody>
      </p:sp>
    </p:spTree>
    <p:extLst>
      <p:ext uri="{BB962C8B-B14F-4D97-AF65-F5344CB8AC3E}">
        <p14:creationId xmlns:p14="http://schemas.microsoft.com/office/powerpoint/2010/main" val="1266077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2" y="975360"/>
            <a:ext cx="7902430" cy="929640"/>
          </a:xfrm>
        </p:spPr>
        <p:txBody>
          <a:bodyPr/>
          <a:lstStyle/>
          <a:p>
            <a:r>
              <a:rPr lang="en-US" dirty="0"/>
              <a:t>Physical Suppression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0" y="2447636"/>
            <a:ext cx="9574212" cy="3463586"/>
          </a:xfrm>
        </p:spPr>
        <p:txBody>
          <a:bodyPr>
            <a:normAutofit/>
          </a:bodyPr>
          <a:lstStyle/>
          <a:p>
            <a:r>
              <a:rPr lang="en-US" sz="3200" dirty="0"/>
              <a:t>Removing weeds</a:t>
            </a:r>
          </a:p>
          <a:p>
            <a:r>
              <a:rPr lang="en-US" sz="3200" dirty="0"/>
              <a:t>Replacing infected </a:t>
            </a:r>
            <a:r>
              <a:rPr lang="en-US" sz="3200" dirty="0">
                <a:solidFill>
                  <a:srgbClr val="0070C0"/>
                </a:solidFill>
              </a:rPr>
              <a:t>trap plants</a:t>
            </a:r>
          </a:p>
          <a:p>
            <a:r>
              <a:rPr lang="en-US" sz="3200" dirty="0">
                <a:solidFill>
                  <a:schemeClr val="tx1"/>
                </a:solidFill>
              </a:rPr>
              <a:t>Temperature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651E7-5C14-4556-9ED5-FD22F038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291" y="88900"/>
            <a:ext cx="32099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1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1016000"/>
            <a:ext cx="4097302" cy="889000"/>
          </a:xfrm>
        </p:spPr>
        <p:txBody>
          <a:bodyPr>
            <a:normAutofit/>
          </a:bodyPr>
          <a:lstStyle/>
          <a:p>
            <a:r>
              <a:rPr lang="en-US" sz="3200" dirty="0"/>
              <a:t>Biological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2621280"/>
            <a:ext cx="4947920" cy="32899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Apply beneficial pests</a:t>
            </a:r>
          </a:p>
          <a:p>
            <a:r>
              <a:rPr lang="en-US" sz="3200" dirty="0">
                <a:solidFill>
                  <a:schemeClr val="tx1"/>
                </a:solidFill>
              </a:rPr>
              <a:t>Apply pheromones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  Disrupt the life cycle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1B52C8-DC29-422C-BB6F-5B4D7B2B3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2" r="-1" b="19747"/>
          <a:stretch/>
        </p:blipFill>
        <p:spPr>
          <a:xfrm>
            <a:off x="6091918" y="10"/>
            <a:ext cx="6100081" cy="3383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AF17E7-5C4C-4B9C-A866-54340C16B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5" r="6698" b="4"/>
          <a:stretch/>
        </p:blipFill>
        <p:spPr>
          <a:xfrm>
            <a:off x="6091919" y="3474721"/>
            <a:ext cx="3004319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3ACCF0-D80F-438A-9DA1-62F44B2DA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89" r="22714" b="3"/>
          <a:stretch/>
        </p:blipFill>
        <p:spPr>
          <a:xfrm>
            <a:off x="9187677" y="3474720"/>
            <a:ext cx="3004322" cy="33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39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836" y="624110"/>
            <a:ext cx="7837776" cy="1280890"/>
          </a:xfrm>
        </p:spPr>
        <p:txBody>
          <a:bodyPr/>
          <a:lstStyle/>
          <a:p>
            <a:r>
              <a:rPr lang="en-US" dirty="0"/>
              <a:t>Chemical Suppression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35929C9-CB02-4465-B39C-EFB542F67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072" y="1616075"/>
            <a:ext cx="6594001" cy="43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D521F7C-ED1E-4F42-B0D8-4CBA122F8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708" y="624110"/>
            <a:ext cx="8763571" cy="574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2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836" y="624110"/>
            <a:ext cx="7837776" cy="1280890"/>
          </a:xfrm>
        </p:spPr>
        <p:txBody>
          <a:bodyPr/>
          <a:lstStyle/>
          <a:p>
            <a:r>
              <a:rPr lang="en-US" dirty="0"/>
              <a:t>Chemical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5" y="1514764"/>
            <a:ext cx="9551987" cy="4396458"/>
          </a:xfrm>
        </p:spPr>
        <p:txBody>
          <a:bodyPr>
            <a:normAutofit/>
          </a:bodyPr>
          <a:lstStyle/>
          <a:p>
            <a:r>
              <a:rPr lang="en-US" sz="3200" dirty="0"/>
              <a:t>Choose </a:t>
            </a:r>
            <a:r>
              <a:rPr lang="en-US" sz="3200" u="sng" dirty="0">
                <a:solidFill>
                  <a:schemeClr val="accent1"/>
                </a:solidFill>
              </a:rPr>
              <a:t>selective</a:t>
            </a:r>
            <a:r>
              <a:rPr lang="en-US" sz="3200" dirty="0"/>
              <a:t> chemistries</a:t>
            </a:r>
          </a:p>
          <a:p>
            <a:r>
              <a:rPr lang="en-US" sz="3200" dirty="0"/>
              <a:t>Practice precision application</a:t>
            </a:r>
          </a:p>
          <a:p>
            <a:r>
              <a:rPr lang="en-US" sz="3200" dirty="0"/>
              <a:t>Use </a:t>
            </a:r>
            <a:r>
              <a:rPr lang="en-US" sz="3200" u="sng" dirty="0">
                <a:solidFill>
                  <a:schemeClr val="accent1"/>
                </a:solidFill>
              </a:rPr>
              <a:t>multiple</a:t>
            </a:r>
            <a:r>
              <a:rPr lang="en-US" sz="3200" dirty="0"/>
              <a:t> modes of action</a:t>
            </a:r>
          </a:p>
          <a:p>
            <a:r>
              <a:rPr lang="en-US" sz="3200" dirty="0"/>
              <a:t>Calibrate machinery first</a:t>
            </a:r>
          </a:p>
          <a:p>
            <a:r>
              <a:rPr lang="en-US" sz="3200" dirty="0">
                <a:solidFill>
                  <a:schemeClr val="tx1"/>
                </a:solidFill>
              </a:rPr>
              <a:t>Follow the label</a:t>
            </a:r>
          </a:p>
          <a:p>
            <a:r>
              <a:rPr lang="en-US" sz="3200" u="sng" dirty="0">
                <a:solidFill>
                  <a:schemeClr val="accent1"/>
                </a:solidFill>
              </a:rPr>
              <a:t>Avoid drift</a:t>
            </a:r>
            <a:endParaRPr lang="en-US" sz="3000" u="sng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4FE48C-F2A9-416B-9DE6-5583A24C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901" y="3404088"/>
            <a:ext cx="4105379" cy="31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5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22" y="3837029"/>
            <a:ext cx="11629278" cy="1685402"/>
          </a:xfrm>
        </p:spPr>
        <p:txBody>
          <a:bodyPr>
            <a:normAutofit/>
          </a:bodyPr>
          <a:lstStyle/>
          <a:p>
            <a:r>
              <a:rPr lang="en-US" sz="6600" dirty="0"/>
              <a:t>Thank you, from our family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2377" y="4063042"/>
            <a:ext cx="6987476" cy="2185357"/>
          </a:xfrm>
        </p:spPr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sz="7200" dirty="0">
              <a:solidFill>
                <a:srgbClr val="EBEBEB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0"/>
            <a:ext cx="36576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35359" cy="26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78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Pest Management (IPM)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05496C6-144A-4475-86E8-AB722D833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0618" y="1745673"/>
            <a:ext cx="9213994" cy="459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Definition:</a:t>
            </a:r>
          </a:p>
          <a:p>
            <a:pPr marL="0" indent="0">
              <a:buNone/>
            </a:pPr>
            <a:r>
              <a:rPr lang="en-US" sz="2800" dirty="0"/>
              <a:t>Reduction of plant loss using optimum mixes of pest control techniques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Result:</a:t>
            </a:r>
          </a:p>
          <a:p>
            <a:pPr marL="0" indent="0">
              <a:buNone/>
            </a:pPr>
            <a:r>
              <a:rPr lang="en-US" sz="2800" dirty="0"/>
              <a:t>*Increase plant productivity</a:t>
            </a:r>
            <a:endParaRPr lang="en-US" sz="3200" dirty="0"/>
          </a:p>
          <a:p>
            <a:pPr marL="0" indent="0">
              <a:buNone/>
            </a:pPr>
            <a:r>
              <a:rPr lang="en-US" sz="2800" dirty="0"/>
              <a:t>*Environmental sustainability</a:t>
            </a:r>
          </a:p>
          <a:p>
            <a:pPr marL="0" indent="0">
              <a:buNone/>
            </a:pPr>
            <a:r>
              <a:rPr lang="en-US" sz="2800" dirty="0"/>
              <a:t>*Cost effectiveness</a:t>
            </a:r>
          </a:p>
        </p:txBody>
      </p:sp>
    </p:spTree>
    <p:extLst>
      <p:ext uri="{BB962C8B-B14F-4D97-AF65-F5344CB8AC3E}">
        <p14:creationId xmlns:p14="http://schemas.microsoft.com/office/powerpoint/2010/main" val="307972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09" y="624110"/>
            <a:ext cx="1005450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Integrated Pest Management (IPM)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u="sng" dirty="0"/>
              <a:t>Four Categories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05496C6-144A-4475-86E8-AB722D833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9528" y="3121892"/>
            <a:ext cx="7897092" cy="2551546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Prevention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Avoidance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Monitoring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Suppression</a:t>
            </a:r>
          </a:p>
        </p:txBody>
      </p:sp>
    </p:spTree>
    <p:extLst>
      <p:ext uri="{BB962C8B-B14F-4D97-AF65-F5344CB8AC3E}">
        <p14:creationId xmlns:p14="http://schemas.microsoft.com/office/powerpoint/2010/main" val="82875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018" y="624110"/>
            <a:ext cx="6775594" cy="1280890"/>
          </a:xfrm>
        </p:spPr>
        <p:txBody>
          <a:bodyPr/>
          <a:lstStyle/>
          <a:p>
            <a:r>
              <a:rPr lang="en-US" u="sng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A189A-9844-4840-9201-0A5FDC79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855" y="1588655"/>
            <a:ext cx="9712757" cy="4322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Goal:  Prevent the establishment of the pest</a:t>
            </a:r>
          </a:p>
          <a:p>
            <a:r>
              <a:rPr lang="en-US" sz="3200" dirty="0"/>
              <a:t>Import pest free compost/soil</a:t>
            </a:r>
          </a:p>
          <a:p>
            <a:r>
              <a:rPr lang="en-US" sz="3200" dirty="0"/>
              <a:t>Pest free seeds and transplants</a:t>
            </a:r>
          </a:p>
          <a:p>
            <a:r>
              <a:rPr lang="en-US" sz="3200" dirty="0"/>
              <a:t>Prevent weeds</a:t>
            </a:r>
          </a:p>
          <a:p>
            <a:r>
              <a:rPr lang="en-US" sz="3200" dirty="0"/>
              <a:t>Schedule irrigation to prevent disease</a:t>
            </a:r>
          </a:p>
          <a:p>
            <a:r>
              <a:rPr lang="en-US" sz="3200" dirty="0"/>
              <a:t>Clean equipment</a:t>
            </a:r>
          </a:p>
          <a:p>
            <a:r>
              <a:rPr lang="en-US" sz="3200" dirty="0"/>
              <a:t>Healthy soil</a:t>
            </a:r>
          </a:p>
        </p:txBody>
      </p:sp>
    </p:spTree>
    <p:extLst>
      <p:ext uri="{BB962C8B-B14F-4D97-AF65-F5344CB8AC3E}">
        <p14:creationId xmlns:p14="http://schemas.microsoft.com/office/powerpoint/2010/main" val="27640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018" y="624110"/>
            <a:ext cx="6775594" cy="1280890"/>
          </a:xfrm>
        </p:spPr>
        <p:txBody>
          <a:bodyPr/>
          <a:lstStyle/>
          <a:p>
            <a:r>
              <a:rPr lang="en-US" u="sng" dirty="0"/>
              <a:t>Prevention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06" y="1512277"/>
            <a:ext cx="3165486" cy="32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5802922"/>
            <a:ext cx="8915400" cy="10829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62" y="806160"/>
            <a:ext cx="3368629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70" y="2838954"/>
            <a:ext cx="3312392" cy="361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713F1-C2FD-4529-B8D3-388B374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018" y="624110"/>
            <a:ext cx="6775594" cy="1280890"/>
          </a:xfrm>
        </p:spPr>
        <p:txBody>
          <a:bodyPr>
            <a:normAutofit/>
          </a:bodyPr>
          <a:lstStyle/>
          <a:p>
            <a:r>
              <a:rPr lang="en-US" sz="4800" u="sng" dirty="0"/>
              <a:t>Know Your Soil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D7570850-5CAE-4AE5-81F8-3F70383D8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99" y="1652791"/>
            <a:ext cx="7010399" cy="4150360"/>
          </a:xfrm>
        </p:spPr>
      </p:pic>
    </p:spTree>
    <p:extLst>
      <p:ext uri="{BB962C8B-B14F-4D97-AF65-F5344CB8AC3E}">
        <p14:creationId xmlns:p14="http://schemas.microsoft.com/office/powerpoint/2010/main" val="37719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FABB7-2EDC-47B3-80A0-260AC8D2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Soil Drainage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588A0B-C7CF-4F74-B1D9-AAD1A9E77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85" y="1585690"/>
            <a:ext cx="2933021" cy="4648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7E5C4B-7562-48AB-AEF9-6B9CEAC64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0" y="1585690"/>
            <a:ext cx="293302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4562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436</Words>
  <Application>Microsoft Office PowerPoint</Application>
  <PresentationFormat>Custom</PresentationFormat>
  <Paragraphs>155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Wisp</vt:lpstr>
      <vt:lpstr>Reduction of Common Ground Pests </vt:lpstr>
      <vt:lpstr>Sheri McLane </vt:lpstr>
      <vt:lpstr>PowerPoint Presentation</vt:lpstr>
      <vt:lpstr>Integrated Pest Management (IPM)</vt:lpstr>
      <vt:lpstr>Integrated Pest Management (IPM)   Four Categories</vt:lpstr>
      <vt:lpstr>Prevention</vt:lpstr>
      <vt:lpstr>Prevention</vt:lpstr>
      <vt:lpstr>Know Your Soil</vt:lpstr>
      <vt:lpstr>                    Soil Drainage</vt:lpstr>
      <vt:lpstr>PowerPoint Presentation</vt:lpstr>
      <vt:lpstr>Prevention – Healthy Soil</vt:lpstr>
      <vt:lpstr>Nitrogen</vt:lpstr>
      <vt:lpstr>Phosphorus</vt:lpstr>
      <vt:lpstr>Potassium</vt:lpstr>
      <vt:lpstr>Avoidance</vt:lpstr>
      <vt:lpstr>Cultural Practices</vt:lpstr>
      <vt:lpstr>PowerPoint Presentation</vt:lpstr>
      <vt:lpstr>   Monitoring</vt:lpstr>
      <vt:lpstr>Monitoring</vt:lpstr>
      <vt:lpstr>Monitoring</vt:lpstr>
      <vt:lpstr>Leaf Hopper </vt:lpstr>
      <vt:lpstr>Beneficial Insects (Predators)</vt:lpstr>
      <vt:lpstr>PowerPoint Presentation</vt:lpstr>
      <vt:lpstr>Economic Thresholds – Old School</vt:lpstr>
      <vt:lpstr>Economic Thresholds - Modern</vt:lpstr>
      <vt:lpstr>Suppression</vt:lpstr>
      <vt:lpstr>Physical Suppression</vt:lpstr>
      <vt:lpstr>Biological Control</vt:lpstr>
      <vt:lpstr>Chemical Suppression</vt:lpstr>
      <vt:lpstr>Chemical Application</vt:lpstr>
      <vt:lpstr>Thank you, from our family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Reduction of Common Ground Pests</dc:title>
  <dc:creator>sheri mclane</dc:creator>
  <cp:lastModifiedBy>Sheri</cp:lastModifiedBy>
  <cp:revision>8</cp:revision>
  <dcterms:created xsi:type="dcterms:W3CDTF">2019-07-18T13:31:28Z</dcterms:created>
  <dcterms:modified xsi:type="dcterms:W3CDTF">2019-08-16T14:42:21Z</dcterms:modified>
</cp:coreProperties>
</file>