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347" r:id="rId3"/>
    <p:sldId id="257" r:id="rId4"/>
    <p:sldId id="258" r:id="rId5"/>
    <p:sldId id="260" r:id="rId6"/>
    <p:sldId id="332" r:id="rId7"/>
    <p:sldId id="261" r:id="rId8"/>
    <p:sldId id="267" r:id="rId9"/>
    <p:sldId id="264" r:id="rId10"/>
    <p:sldId id="265" r:id="rId11"/>
    <p:sldId id="356" r:id="rId12"/>
    <p:sldId id="266" r:id="rId13"/>
    <p:sldId id="271" r:id="rId14"/>
    <p:sldId id="272" r:id="rId15"/>
    <p:sldId id="357" r:id="rId16"/>
    <p:sldId id="358" r:id="rId17"/>
    <p:sldId id="359" r:id="rId18"/>
    <p:sldId id="355" r:id="rId19"/>
    <p:sldId id="348" r:id="rId20"/>
    <p:sldId id="269" r:id="rId21"/>
    <p:sldId id="346" r:id="rId22"/>
    <p:sldId id="360" r:id="rId23"/>
    <p:sldId id="361" r:id="rId24"/>
    <p:sldId id="297" r:id="rId25"/>
    <p:sldId id="349" r:id="rId26"/>
    <p:sldId id="350" r:id="rId27"/>
    <p:sldId id="276" r:id="rId28"/>
    <p:sldId id="278" r:id="rId29"/>
    <p:sldId id="310" r:id="rId30"/>
    <p:sldId id="318" r:id="rId31"/>
    <p:sldId id="317" r:id="rId32"/>
    <p:sldId id="311" r:id="rId33"/>
    <p:sldId id="323" r:id="rId34"/>
    <p:sldId id="324" r:id="rId35"/>
    <p:sldId id="312" r:id="rId36"/>
    <p:sldId id="326" r:id="rId37"/>
    <p:sldId id="309" r:id="rId38"/>
    <p:sldId id="293" r:id="rId39"/>
    <p:sldId id="294" r:id="rId40"/>
    <p:sldId id="279" r:id="rId41"/>
    <p:sldId id="333" r:id="rId42"/>
    <p:sldId id="334" r:id="rId43"/>
    <p:sldId id="335" r:id="rId44"/>
    <p:sldId id="336" r:id="rId45"/>
    <p:sldId id="290" r:id="rId46"/>
    <p:sldId id="291" r:id="rId47"/>
    <p:sldId id="337" r:id="rId48"/>
    <p:sldId id="287" r:id="rId49"/>
    <p:sldId id="338" r:id="rId50"/>
    <p:sldId id="339" r:id="rId51"/>
    <p:sldId id="340" r:id="rId52"/>
    <p:sldId id="341" r:id="rId53"/>
    <p:sldId id="342" r:id="rId54"/>
    <p:sldId id="296" r:id="rId55"/>
    <p:sldId id="295" r:id="rId56"/>
    <p:sldId id="319" r:id="rId57"/>
    <p:sldId id="351" r:id="rId58"/>
    <p:sldId id="352" r:id="rId59"/>
    <p:sldId id="353" r:id="rId60"/>
    <p:sldId id="298" r:id="rId61"/>
    <p:sldId id="299" r:id="rId62"/>
    <p:sldId id="300" r:id="rId63"/>
    <p:sldId id="301" r:id="rId64"/>
    <p:sldId id="307" r:id="rId65"/>
    <p:sldId id="302" r:id="rId66"/>
    <p:sldId id="304" r:id="rId67"/>
    <p:sldId id="344" r:id="rId68"/>
    <p:sldId id="343" r:id="rId69"/>
    <p:sldId id="345" r:id="rId70"/>
    <p:sldId id="327" r:id="rId7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DF8126"/>
    <a:srgbClr val="9B1B31"/>
    <a:srgbClr val="336600"/>
    <a:srgbClr val="1B7B5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450" y="-9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3640059"/>
            <a:ext cx="8458200" cy="916781"/>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99B217A-44F4-4036-B54A-7A87F589DA82}" type="datetimeFigureOut">
              <a:rPr lang="en-US" smtClean="0"/>
              <a:pPr/>
              <a:t>12/5/2019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4855464"/>
            <a:ext cx="758952" cy="185166"/>
          </a:xfrm>
        </p:spPr>
        <p:txBody>
          <a:bodyPr/>
          <a:lstStyle/>
          <a:p>
            <a:fld id="{BBD3160A-FCBD-4FFD-BF05-966ADC31B38D}" type="slidenum">
              <a:rPr lang="en-US" smtClean="0"/>
              <a:pPr/>
              <a:t>‹#›</a:t>
            </a:fld>
            <a:endParaRPr lang="en-US"/>
          </a:p>
        </p:txBody>
      </p:sp>
    </p:spTree>
  </p:cSld>
  <p:clrMapOvr>
    <a:masterClrMapping/>
  </p:clrMapOvr>
  <p:transition spd="med" advTm="7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9B217A-44F4-4036-B54A-7A87F589DA82}"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3160A-FCBD-4FFD-BF05-966ADC31B38D}" type="slidenum">
              <a:rPr lang="en-US" smtClean="0"/>
              <a:pPr/>
              <a:t>‹#›</a:t>
            </a:fld>
            <a:endParaRPr lang="en-US"/>
          </a:p>
        </p:txBody>
      </p:sp>
    </p:spTree>
  </p:cSld>
  <p:clrMapOvr>
    <a:masterClrMapping/>
  </p:clrMapOvr>
  <p:transition spd="med" advTm="7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11957"/>
            <a:ext cx="18288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411957"/>
            <a:ext cx="62484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9B217A-44F4-4036-B54A-7A87F589DA82}"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3160A-FCBD-4FFD-BF05-966ADC31B38D}" type="slidenum">
              <a:rPr lang="en-US" smtClean="0"/>
              <a:pPr/>
              <a:t>‹#›</a:t>
            </a:fld>
            <a:endParaRPr lang="en-US"/>
          </a:p>
        </p:txBody>
      </p:sp>
    </p:spTree>
  </p:cSld>
  <p:clrMapOvr>
    <a:masterClrMapping/>
  </p:clrMapOvr>
  <p:transition spd="med" advTm="7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99B217A-44F4-4036-B54A-7A87F589DA82}" type="datetimeFigureOut">
              <a:rPr lang="en-US" smtClean="0"/>
              <a:pPr/>
              <a:t>12/5/2019</a:t>
            </a:fld>
            <a:endParaRPr lang="en-US"/>
          </a:p>
        </p:txBody>
      </p:sp>
      <p:sp>
        <p:nvSpPr>
          <p:cNvPr id="19" name="Footer Placeholder 18"/>
          <p:cNvSpPr>
            <a:spLocks noGrp="1"/>
          </p:cNvSpPr>
          <p:nvPr>
            <p:ph type="ftr" sz="quarter" idx="11"/>
          </p:nvPr>
        </p:nvSpPr>
        <p:spPr>
          <a:xfrm>
            <a:off x="3581400" y="57150"/>
            <a:ext cx="2895600" cy="216694"/>
          </a:xfrm>
        </p:spPr>
        <p:txBody>
          <a:bodyPr/>
          <a:lstStyle/>
          <a:p>
            <a:endParaRPr lang="en-US"/>
          </a:p>
        </p:txBody>
      </p:sp>
      <p:sp>
        <p:nvSpPr>
          <p:cNvPr id="16" name="Slide Number Placeholder 15"/>
          <p:cNvSpPr>
            <a:spLocks noGrp="1"/>
          </p:cNvSpPr>
          <p:nvPr>
            <p:ph type="sldNum" sz="quarter" idx="12"/>
          </p:nvPr>
        </p:nvSpPr>
        <p:spPr>
          <a:xfrm>
            <a:off x="8229600" y="4855464"/>
            <a:ext cx="758952" cy="185166"/>
          </a:xfrm>
        </p:spPr>
        <p:txBody>
          <a:bodyPr/>
          <a:lstStyle/>
          <a:p>
            <a:fld id="{BBD3160A-FCBD-4FFD-BF05-966ADC31B38D}" type="slidenum">
              <a:rPr lang="en-US" smtClean="0"/>
              <a:pPr/>
              <a:t>‹#›</a:t>
            </a:fld>
            <a:endParaRPr lang="en-US"/>
          </a:p>
        </p:txBody>
      </p:sp>
    </p:spTree>
  </p:cSld>
  <p:clrMapOvr>
    <a:masterClrMapping/>
  </p:clrMapOvr>
  <p:transition spd="med" advTm="7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99B217A-44F4-4036-B54A-7A87F589DA82}" type="datetimeFigureOut">
              <a:rPr lang="en-US" smtClean="0"/>
              <a:pPr/>
              <a:t>12/5/2019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BD3160A-FCBD-4FFD-BF05-966ADC31B38D}" type="slidenum">
              <a:rPr lang="en-US" smtClean="0"/>
              <a:pPr/>
              <a:t>‹#›</a:t>
            </a:fld>
            <a:endParaRPr lang="en-US"/>
          </a:p>
        </p:txBody>
      </p:sp>
      <p:sp>
        <p:nvSpPr>
          <p:cNvPr id="8" name="Title 7"/>
          <p:cNvSpPr>
            <a:spLocks noGrp="1"/>
          </p:cNvSpPr>
          <p:nvPr>
            <p:ph type="title"/>
          </p:nvPr>
        </p:nvSpPr>
        <p:spPr>
          <a:xfrm>
            <a:off x="180475" y="2210314"/>
            <a:ext cx="8686800" cy="888619"/>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advTm="7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342900"/>
            <a:ext cx="8686800" cy="630936"/>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99B217A-44F4-4036-B54A-7A87F589DA82}" type="datetimeFigureOut">
              <a:rPr lang="en-US" smtClean="0"/>
              <a:pPr/>
              <a:t>12/5/2019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BD3160A-FCBD-4FFD-BF05-966ADC31B38D}" type="slidenum">
              <a:rPr lang="en-US" smtClean="0"/>
              <a:pPr/>
              <a:t>‹#›</a:t>
            </a:fld>
            <a:endParaRPr lang="en-US"/>
          </a:p>
        </p:txBody>
      </p:sp>
    </p:spTree>
  </p:cSld>
  <p:clrMapOvr>
    <a:masterClrMapping/>
  </p:clrMapOvr>
  <p:transition spd="med" advTm="7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4057650"/>
            <a:ext cx="8610600" cy="661988"/>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99B217A-44F4-4036-B54A-7A87F589DA82}" type="datetimeFigureOut">
              <a:rPr lang="en-US" smtClean="0"/>
              <a:pPr/>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4857750"/>
            <a:ext cx="762000" cy="185166"/>
          </a:xfrm>
        </p:spPr>
        <p:txBody>
          <a:bodyPr/>
          <a:lstStyle/>
          <a:p>
            <a:fld id="{BBD3160A-FCBD-4FFD-BF05-966ADC31B38D}" type="slidenum">
              <a:rPr lang="en-US" smtClean="0"/>
              <a:pPr/>
              <a:t>‹#›</a:t>
            </a:fld>
            <a:endParaRPr lang="en-US"/>
          </a:p>
        </p:txBody>
      </p:sp>
      <p:sp>
        <p:nvSpPr>
          <p:cNvPr id="11" name="Straight Connector 10"/>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advTm="7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342900"/>
            <a:ext cx="8686800" cy="630936"/>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99B217A-44F4-4036-B54A-7A87F589DA82}" type="datetimeFigureOut">
              <a:rPr lang="en-US" smtClean="0"/>
              <a:pPr/>
              <a:t>12/5/2019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3160A-FCBD-4FFD-BF05-966ADC31B38D}" type="slidenum">
              <a:rPr lang="en-US" smtClean="0"/>
              <a:pPr/>
              <a:t>‹#›</a:t>
            </a:fld>
            <a:endParaRPr lang="en-US"/>
          </a:p>
        </p:txBody>
      </p:sp>
    </p:spTree>
  </p:cSld>
  <p:clrMapOvr>
    <a:masterClrMapping/>
  </p:clrMapOvr>
  <p:transition spd="med" advTm="7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99B217A-44F4-4036-B54A-7A87F589DA82}" type="datetimeFigureOut">
              <a:rPr lang="en-US" smtClean="0"/>
              <a:pPr/>
              <a:t>12/5/2019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3160A-FCBD-4FFD-BF05-966ADC31B38D}" type="slidenum">
              <a:rPr lang="en-US" smtClean="0"/>
              <a:pPr/>
              <a:t>‹#›</a:t>
            </a:fld>
            <a:endParaRPr lang="en-US"/>
          </a:p>
        </p:txBody>
      </p:sp>
    </p:spTree>
  </p:cSld>
  <p:clrMapOvr>
    <a:masterClrMapping/>
  </p:clrMapOvr>
  <p:transition spd="med" advTm="7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4114800"/>
            <a:ext cx="8458200" cy="390525"/>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99B217A-44F4-4036-B54A-7A87F589DA82}" type="datetimeFigureOut">
              <a:rPr lang="en-US" smtClean="0"/>
              <a:pPr/>
              <a:t>12/5/2019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3160A-FCBD-4FFD-BF05-966ADC31B38D}" type="slidenum">
              <a:rPr lang="en-US" smtClean="0"/>
              <a:pPr/>
              <a:t>‹#›</a:t>
            </a:fld>
            <a:endParaRPr lang="en-US"/>
          </a:p>
        </p:txBody>
      </p:sp>
    </p:spTree>
  </p:cSld>
  <p:clrMapOvr>
    <a:masterClrMapping/>
  </p:clrMapOvr>
  <p:transition spd="med" advTm="7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99B217A-44F4-4036-B54A-7A87F589DA82}"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BD3160A-FCBD-4FFD-BF05-966ADC31B38D}" type="slidenum">
              <a:rPr lang="en-US" smtClean="0"/>
              <a:pPr/>
              <a:t>‹#›</a:t>
            </a:fld>
            <a:endParaRPr lang="en-US"/>
          </a:p>
        </p:txBody>
      </p:sp>
      <p:sp>
        <p:nvSpPr>
          <p:cNvPr id="17" name="Title 16"/>
          <p:cNvSpPr>
            <a:spLocks noGrp="1"/>
          </p:cNvSpPr>
          <p:nvPr>
            <p:ph type="title"/>
          </p:nvPr>
        </p:nvSpPr>
        <p:spPr>
          <a:xfrm>
            <a:off x="381000" y="3745320"/>
            <a:ext cx="5867400" cy="391716"/>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med" advTm="7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B1B31"/>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165622"/>
            <a:ext cx="8686800" cy="33944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57150"/>
            <a:ext cx="2514600" cy="216694"/>
          </a:xfrm>
          <a:prstGeom prst="rect">
            <a:avLst/>
          </a:prstGeom>
        </p:spPr>
        <p:txBody>
          <a:bodyPr vert="horz"/>
          <a:lstStyle>
            <a:lvl1pPr algn="l" eaLnBrk="1" latinLnBrk="0" hangingPunct="1">
              <a:defRPr kumimoji="0" sz="1200">
                <a:solidFill>
                  <a:schemeClr val="accent1">
                    <a:shade val="75000"/>
                  </a:schemeClr>
                </a:solidFill>
              </a:defRPr>
            </a:lvl1pPr>
          </a:lstStyle>
          <a:p>
            <a:fld id="{399B217A-44F4-4036-B54A-7A87F589DA82}" type="datetimeFigureOut">
              <a:rPr lang="en-US" smtClean="0"/>
              <a:pPr/>
              <a:t>12/5/2019</a:t>
            </a:fld>
            <a:endParaRPr lang="en-US"/>
          </a:p>
        </p:txBody>
      </p:sp>
      <p:sp>
        <p:nvSpPr>
          <p:cNvPr id="28" name="Footer Placeholder 27"/>
          <p:cNvSpPr>
            <a:spLocks noGrp="1"/>
          </p:cNvSpPr>
          <p:nvPr>
            <p:ph type="ftr" sz="quarter" idx="3"/>
          </p:nvPr>
        </p:nvSpPr>
        <p:spPr>
          <a:xfrm>
            <a:off x="3124200" y="57150"/>
            <a:ext cx="3352800" cy="216694"/>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4857751"/>
            <a:ext cx="762000" cy="183356"/>
          </a:xfrm>
          <a:prstGeom prst="rect">
            <a:avLst/>
          </a:prstGeom>
        </p:spPr>
        <p:txBody>
          <a:bodyPr vert="horz"/>
          <a:lstStyle>
            <a:lvl1pPr algn="r" eaLnBrk="1" latinLnBrk="0" hangingPunct="1">
              <a:defRPr kumimoji="0" sz="1200">
                <a:solidFill>
                  <a:schemeClr val="accent1">
                    <a:shade val="75000"/>
                  </a:schemeClr>
                </a:solidFill>
              </a:defRPr>
            </a:lvl1pPr>
          </a:lstStyle>
          <a:p>
            <a:fld id="{BBD3160A-FCBD-4FFD-BF05-966ADC31B38D}" type="slidenum">
              <a:rPr lang="en-US" smtClean="0"/>
              <a:pPr/>
              <a:t>‹#›</a:t>
            </a:fld>
            <a:endParaRPr lang="en-US"/>
          </a:p>
        </p:txBody>
      </p:sp>
      <p:sp>
        <p:nvSpPr>
          <p:cNvPr id="10" name="Title Placeholder 9"/>
          <p:cNvSpPr>
            <a:spLocks noGrp="1"/>
          </p:cNvSpPr>
          <p:nvPr>
            <p:ph type="title"/>
          </p:nvPr>
        </p:nvSpPr>
        <p:spPr>
          <a:xfrm>
            <a:off x="304800" y="342900"/>
            <a:ext cx="8686800" cy="62865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advTm="7000">
    <p:fade thruBlk="1"/>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mcorcollege.com/aznursery" TargetMode="External"/><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0.jpeg"/><Relationship Id="rId4" Type="http://schemas.openxmlformats.org/officeDocument/2006/relationships/image" Target="../media/image69.jpeg"/></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png"/></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438150"/>
            <a:ext cx="8458200" cy="457200"/>
          </a:xfrm>
        </p:spPr>
        <p:txBody>
          <a:bodyPr>
            <a:noAutofit/>
          </a:bodyPr>
          <a:lstStyle/>
          <a:p>
            <a:pPr algn="ctr"/>
            <a:r>
              <a:rPr lang="en-US" sz="6000" b="1" dirty="0" smtClean="0">
                <a:solidFill>
                  <a:srgbClr val="DF8126"/>
                </a:solidFill>
                <a:latin typeface="MyriadPro-Semibold" pitchFamily="34" charset="0"/>
              </a:rPr>
              <a:t>Welcome!</a:t>
            </a:r>
            <a:endParaRPr lang="en-US" sz="6000" b="1" dirty="0">
              <a:solidFill>
                <a:srgbClr val="DF8126"/>
              </a:solidFill>
              <a:latin typeface="MyriadPro-Semibold" pitchFamily="34" charset="0"/>
            </a:endParaRPr>
          </a:p>
        </p:txBody>
      </p:sp>
      <p:sp>
        <p:nvSpPr>
          <p:cNvPr id="6" name="TextBox 5"/>
          <p:cNvSpPr txBox="1"/>
          <p:nvPr/>
        </p:nvSpPr>
        <p:spPr>
          <a:xfrm>
            <a:off x="838200" y="1828800"/>
            <a:ext cx="7543800" cy="1569660"/>
          </a:xfrm>
          <a:prstGeom prst="rect">
            <a:avLst/>
          </a:prstGeom>
          <a:noFill/>
        </p:spPr>
        <p:txBody>
          <a:bodyPr wrap="square" rtlCol="0">
            <a:spAutoFit/>
          </a:bodyPr>
          <a:lstStyle/>
          <a:p>
            <a:r>
              <a:rPr lang="en-US" sz="9600" dirty="0" smtClean="0">
                <a:solidFill>
                  <a:schemeClr val="bg1">
                    <a:lumMod val="85000"/>
                  </a:schemeClr>
                </a:solidFill>
                <a:latin typeface="Desire PRO" pitchFamily="50" charset="0"/>
              </a:rPr>
              <a:t>A Night Out With ANA</a:t>
            </a:r>
            <a:endParaRPr lang="en-US" sz="9600" dirty="0">
              <a:solidFill>
                <a:schemeClr val="bg1">
                  <a:lumMod val="85000"/>
                </a:schemeClr>
              </a:solidFill>
              <a:latin typeface="Desire PRO" pitchFamily="50" charset="0"/>
            </a:endParaRPr>
          </a:p>
        </p:txBody>
      </p:sp>
      <p:pic>
        <p:nvPicPr>
          <p:cNvPr id="7" name="Picture 6" descr="ANA Logo HR.png"/>
          <p:cNvPicPr>
            <a:picLocks noChangeAspect="1"/>
          </p:cNvPicPr>
          <p:nvPr/>
        </p:nvPicPr>
        <p:blipFill>
          <a:blip r:embed="rId2" cstate="print"/>
          <a:stretch>
            <a:fillRect/>
          </a:stretch>
        </p:blipFill>
        <p:spPr>
          <a:xfrm>
            <a:off x="228600" y="3521064"/>
            <a:ext cx="2057400" cy="967123"/>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100" b="1" dirty="0" smtClean="0">
                <a:solidFill>
                  <a:srgbClr val="DF8126"/>
                </a:solidFill>
                <a:latin typeface="MyriadPro-Semibold" pitchFamily="34" charset="0"/>
              </a:rPr>
              <a:t>2019 ANA Events &amp; ACTIVITIES</a:t>
            </a:r>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3600" b="1" dirty="0" smtClean="0">
                <a:solidFill>
                  <a:srgbClr val="DF8126"/>
                </a:solidFill>
                <a:latin typeface="MyriadPro-Semibold" pitchFamily="34" charset="0"/>
              </a:rPr>
              <a:t>Long Range Planning </a:t>
            </a:r>
            <a:endParaRPr lang="en-US" sz="3600" b="1" dirty="0">
              <a:solidFill>
                <a:srgbClr val="DF8126"/>
              </a:solidFill>
              <a:latin typeface="MyriadPro-Semibold" pitchFamily="34" charset="0"/>
            </a:endParaRPr>
          </a:p>
        </p:txBody>
      </p:sp>
      <p:sp>
        <p:nvSpPr>
          <p:cNvPr id="10" name="TextBox 9"/>
          <p:cNvSpPr txBox="1"/>
          <p:nvPr/>
        </p:nvSpPr>
        <p:spPr>
          <a:xfrm>
            <a:off x="4953000" y="971550"/>
            <a:ext cx="4038600" cy="1569660"/>
          </a:xfrm>
          <a:prstGeom prst="rect">
            <a:avLst/>
          </a:prstGeom>
          <a:noFill/>
        </p:spPr>
        <p:txBody>
          <a:bodyPr wrap="square" rtlCol="0">
            <a:spAutoFit/>
          </a:bodyPr>
          <a:lstStyle/>
          <a:p>
            <a:r>
              <a:rPr lang="en-US" sz="3200" dirty="0" smtClean="0">
                <a:solidFill>
                  <a:schemeClr val="bg1"/>
                </a:solidFill>
                <a:latin typeface="Desire Pro" pitchFamily="50" charset="0"/>
              </a:rPr>
              <a:t>Thank you ANA board members for all your work in planning for 2021!</a:t>
            </a:r>
            <a:endParaRPr lang="en-US" sz="3200" dirty="0">
              <a:solidFill>
                <a:schemeClr val="bg1"/>
              </a:solidFill>
              <a:latin typeface="Desire Pro" pitchFamily="50" charset="0"/>
            </a:endParaRPr>
          </a:p>
        </p:txBody>
      </p:sp>
      <p:pic>
        <p:nvPicPr>
          <p:cNvPr id="5" name="Picture 4" descr="ANA Logo HR.png"/>
          <p:cNvPicPr>
            <a:picLocks noChangeAspect="1"/>
          </p:cNvPicPr>
          <p:nvPr/>
        </p:nvPicPr>
        <p:blipFill>
          <a:blip r:embed="rId2" cstate="print"/>
          <a:stretch>
            <a:fillRect/>
          </a:stretch>
        </p:blipFill>
        <p:spPr>
          <a:xfrm>
            <a:off x="457200" y="3714750"/>
            <a:ext cx="2417068" cy="952500"/>
          </a:xfrm>
          <a:prstGeom prst="rect">
            <a:avLst/>
          </a:prstGeom>
        </p:spPr>
      </p:pic>
      <p:pic>
        <p:nvPicPr>
          <p:cNvPr id="6" name="Picture 5" descr="60480465_2481156815238635_2182709268954742784_n.jpg"/>
          <p:cNvPicPr>
            <a:picLocks noChangeAspect="1"/>
          </p:cNvPicPr>
          <p:nvPr/>
        </p:nvPicPr>
        <p:blipFill>
          <a:blip r:embed="rId3" cstate="print"/>
          <a:stretch>
            <a:fillRect/>
          </a:stretch>
        </p:blipFill>
        <p:spPr>
          <a:xfrm>
            <a:off x="1981200" y="895350"/>
            <a:ext cx="2233613" cy="2978151"/>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100" b="1" dirty="0" smtClean="0">
                <a:solidFill>
                  <a:srgbClr val="DF8126"/>
                </a:solidFill>
                <a:latin typeface="MyriadPro-Semibold" pitchFamily="34" charset="0"/>
              </a:rPr>
              <a:t>2019 ANA Events &amp; ACTIVITIES</a:t>
            </a:r>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3600" b="1" dirty="0" smtClean="0">
                <a:solidFill>
                  <a:srgbClr val="DF8126"/>
                </a:solidFill>
                <a:latin typeface="MyriadPro-Semibold" pitchFamily="34" charset="0"/>
              </a:rPr>
              <a:t>Impact Washington</a:t>
            </a:r>
            <a:endParaRPr lang="en-US" sz="3600" b="1" dirty="0">
              <a:solidFill>
                <a:srgbClr val="DF8126"/>
              </a:solidFill>
              <a:latin typeface="MyriadPro-Semibold" pitchFamily="34" charset="0"/>
            </a:endParaRPr>
          </a:p>
        </p:txBody>
      </p:sp>
      <p:sp>
        <p:nvSpPr>
          <p:cNvPr id="10" name="TextBox 9"/>
          <p:cNvSpPr txBox="1"/>
          <p:nvPr/>
        </p:nvSpPr>
        <p:spPr>
          <a:xfrm>
            <a:off x="4953000" y="971550"/>
            <a:ext cx="4038600" cy="2554545"/>
          </a:xfrm>
          <a:prstGeom prst="rect">
            <a:avLst/>
          </a:prstGeom>
          <a:noFill/>
        </p:spPr>
        <p:txBody>
          <a:bodyPr wrap="square" rtlCol="0">
            <a:spAutoFit/>
          </a:bodyPr>
          <a:lstStyle/>
          <a:p>
            <a:r>
              <a:rPr lang="en-US" sz="3200" dirty="0" smtClean="0">
                <a:solidFill>
                  <a:schemeClr val="bg1"/>
                </a:solidFill>
                <a:latin typeface="Desire Pro" pitchFamily="50" charset="0"/>
              </a:rPr>
              <a:t>ANA Executive Director Cheryl Goar, President Les Shipley and President-Elect Tyler Francis joined AmericanHort for their Impact Washington event in D.C.</a:t>
            </a:r>
            <a:endParaRPr lang="en-US" sz="3200" dirty="0">
              <a:solidFill>
                <a:schemeClr val="bg1"/>
              </a:solidFill>
              <a:latin typeface="Desire Pro" pitchFamily="50" charset="0"/>
            </a:endParaRPr>
          </a:p>
        </p:txBody>
      </p:sp>
      <p:pic>
        <p:nvPicPr>
          <p:cNvPr id="5" name="Picture 4" descr="ANA Logo HR.png"/>
          <p:cNvPicPr>
            <a:picLocks noChangeAspect="1"/>
          </p:cNvPicPr>
          <p:nvPr/>
        </p:nvPicPr>
        <p:blipFill>
          <a:blip r:embed="rId2" cstate="print"/>
          <a:stretch>
            <a:fillRect/>
          </a:stretch>
        </p:blipFill>
        <p:spPr>
          <a:xfrm>
            <a:off x="457200" y="3714750"/>
            <a:ext cx="2417068" cy="952500"/>
          </a:xfrm>
          <a:prstGeom prst="rect">
            <a:avLst/>
          </a:prstGeom>
        </p:spPr>
      </p:pic>
      <p:pic>
        <p:nvPicPr>
          <p:cNvPr id="79874" name="Picture 2" descr="Image may contain: 3 people, people smiling, people standing, suit and outdoor"/>
          <p:cNvPicPr>
            <a:picLocks noChangeAspect="1" noChangeArrowheads="1"/>
          </p:cNvPicPr>
          <p:nvPr/>
        </p:nvPicPr>
        <p:blipFill>
          <a:blip r:embed="rId3" cstate="print"/>
          <a:srcRect/>
          <a:stretch>
            <a:fillRect/>
          </a:stretch>
        </p:blipFill>
        <p:spPr bwMode="auto">
          <a:xfrm>
            <a:off x="1752600" y="819150"/>
            <a:ext cx="2343150" cy="3124200"/>
          </a:xfrm>
          <a:prstGeom prst="rect">
            <a:avLst/>
          </a:prstGeom>
          <a:noFill/>
        </p:spPr>
      </p:pic>
    </p:spTree>
  </p:cSld>
  <p:clrMapOvr>
    <a:masterClrMapping/>
  </p:clrMapOvr>
  <p:transition spd="med" advTm="700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100" b="1" dirty="0" smtClean="0">
                <a:solidFill>
                  <a:srgbClr val="DF8126"/>
                </a:solidFill>
                <a:latin typeface="MyriadPro-Semibold" pitchFamily="34" charset="0"/>
              </a:rPr>
              <a:t>2019 ANA Events &amp; ACTIVITIES</a:t>
            </a:r>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2019 SHADE Conference  </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600450"/>
            <a:ext cx="1981200" cy="852144"/>
          </a:xfrm>
          <a:prstGeom prst="rect">
            <a:avLst/>
          </a:prstGeom>
        </p:spPr>
      </p:pic>
      <p:sp>
        <p:nvSpPr>
          <p:cNvPr id="10" name="TextBox 9"/>
          <p:cNvSpPr txBox="1"/>
          <p:nvPr/>
        </p:nvSpPr>
        <p:spPr>
          <a:xfrm>
            <a:off x="4953000" y="971550"/>
            <a:ext cx="3962400" cy="1384995"/>
          </a:xfrm>
          <a:prstGeom prst="rect">
            <a:avLst/>
          </a:prstGeom>
          <a:noFill/>
        </p:spPr>
        <p:txBody>
          <a:bodyPr wrap="square" rtlCol="0">
            <a:spAutoFit/>
          </a:bodyPr>
          <a:lstStyle/>
          <a:p>
            <a:r>
              <a:rPr lang="en-US" sz="2800" dirty="0" smtClean="0">
                <a:solidFill>
                  <a:schemeClr val="bg1"/>
                </a:solidFill>
                <a:latin typeface="Desire Pro" pitchFamily="50" charset="0"/>
              </a:rPr>
              <a:t>SHADE was held at the JW Marriott Desert Ridge Resort in Phoenix this year on August 30. </a:t>
            </a:r>
            <a:endParaRPr lang="en-US" sz="2800" dirty="0">
              <a:solidFill>
                <a:schemeClr val="bg1"/>
              </a:solidFill>
              <a:latin typeface="Desire Pro" pitchFamily="50" charset="0"/>
            </a:endParaRPr>
          </a:p>
        </p:txBody>
      </p:sp>
      <p:pic>
        <p:nvPicPr>
          <p:cNvPr id="6" name="Picture 5" descr="69892341_2671857152835266_1108029157809324032_n.jpg"/>
          <p:cNvPicPr>
            <a:picLocks noChangeAspect="1"/>
          </p:cNvPicPr>
          <p:nvPr/>
        </p:nvPicPr>
        <p:blipFill>
          <a:blip r:embed="rId3" cstate="print"/>
          <a:stretch>
            <a:fillRect/>
          </a:stretch>
        </p:blipFill>
        <p:spPr>
          <a:xfrm>
            <a:off x="1066800" y="895350"/>
            <a:ext cx="3505200" cy="2628900"/>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100" b="1" dirty="0" smtClean="0">
                <a:solidFill>
                  <a:srgbClr val="DF8126"/>
                </a:solidFill>
                <a:latin typeface="MyriadPro-Semibold" pitchFamily="34" charset="0"/>
              </a:rPr>
              <a:t>2019 ANA Events &amp; ACTIVITIES</a:t>
            </a:r>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2019 SHADE Conference  </a:t>
            </a:r>
            <a:endParaRPr lang="en-US" sz="4800" b="1" dirty="0">
              <a:solidFill>
                <a:srgbClr val="DF8126"/>
              </a:solidFill>
              <a:latin typeface="MyriadPro-Semibold" pitchFamily="34" charset="0"/>
            </a:endParaRPr>
          </a:p>
        </p:txBody>
      </p:sp>
      <p:sp>
        <p:nvSpPr>
          <p:cNvPr id="8" name="TextBox 7"/>
          <p:cNvSpPr txBox="1"/>
          <p:nvPr/>
        </p:nvSpPr>
        <p:spPr>
          <a:xfrm>
            <a:off x="4800600" y="971550"/>
            <a:ext cx="3886200" cy="1077218"/>
          </a:xfrm>
          <a:prstGeom prst="rect">
            <a:avLst/>
          </a:prstGeom>
          <a:noFill/>
        </p:spPr>
        <p:txBody>
          <a:bodyPr wrap="square" rtlCol="0">
            <a:spAutoFit/>
          </a:bodyPr>
          <a:lstStyle/>
          <a:p>
            <a:r>
              <a:rPr lang="en-US" sz="3200" dirty="0" smtClean="0">
                <a:solidFill>
                  <a:schemeClr val="bg1"/>
                </a:solidFill>
                <a:latin typeface="Desire Pro" pitchFamily="50" charset="0"/>
              </a:rPr>
              <a:t>We had 61 sponsors and 515 attendees…</a:t>
            </a:r>
            <a:endParaRPr lang="en-US" sz="3200" dirty="0">
              <a:solidFill>
                <a:schemeClr val="bg1"/>
              </a:solidFill>
              <a:latin typeface="Desire Pro" pitchFamily="50" charset="0"/>
            </a:endParaRPr>
          </a:p>
        </p:txBody>
      </p:sp>
      <p:pic>
        <p:nvPicPr>
          <p:cNvPr id="5" name="Picture 4" descr="ANA Logo HR.png"/>
          <p:cNvPicPr>
            <a:picLocks noChangeAspect="1"/>
          </p:cNvPicPr>
          <p:nvPr/>
        </p:nvPicPr>
        <p:blipFill>
          <a:blip r:embed="rId2" cstate="print"/>
          <a:stretch>
            <a:fillRect/>
          </a:stretch>
        </p:blipFill>
        <p:spPr>
          <a:xfrm>
            <a:off x="457200" y="3638550"/>
            <a:ext cx="2133600" cy="966444"/>
          </a:xfrm>
          <a:prstGeom prst="rect">
            <a:avLst/>
          </a:prstGeom>
        </p:spPr>
      </p:pic>
      <p:pic>
        <p:nvPicPr>
          <p:cNvPr id="6" name="Picture 5" descr="69418352_2672389979448650_7521466927709945856_n.jpg"/>
          <p:cNvPicPr>
            <a:picLocks noChangeAspect="1"/>
          </p:cNvPicPr>
          <p:nvPr/>
        </p:nvPicPr>
        <p:blipFill>
          <a:blip r:embed="rId3" cstate="print"/>
          <a:stretch>
            <a:fillRect/>
          </a:stretch>
        </p:blipFill>
        <p:spPr>
          <a:xfrm>
            <a:off x="1066800" y="971550"/>
            <a:ext cx="3429000" cy="2571750"/>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100" b="1" dirty="0" smtClean="0">
                <a:solidFill>
                  <a:srgbClr val="DF8126"/>
                </a:solidFill>
                <a:latin typeface="MyriadPro-Semibold" pitchFamily="34" charset="0"/>
              </a:rPr>
              <a:t>2019 ANA Events &amp; ACTIVITIES</a:t>
            </a:r>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2019 SHADE Conference  </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486150"/>
            <a:ext cx="2417068" cy="966444"/>
          </a:xfrm>
          <a:prstGeom prst="rect">
            <a:avLst/>
          </a:prstGeom>
        </p:spPr>
      </p:pic>
      <p:sp>
        <p:nvSpPr>
          <p:cNvPr id="7" name="TextBox 6"/>
          <p:cNvSpPr txBox="1"/>
          <p:nvPr/>
        </p:nvSpPr>
        <p:spPr>
          <a:xfrm>
            <a:off x="5410200" y="1085850"/>
            <a:ext cx="3276600" cy="3046988"/>
          </a:xfrm>
          <a:prstGeom prst="rect">
            <a:avLst/>
          </a:prstGeom>
          <a:noFill/>
        </p:spPr>
        <p:txBody>
          <a:bodyPr wrap="square" rtlCol="0">
            <a:spAutoFit/>
          </a:bodyPr>
          <a:lstStyle/>
          <a:p>
            <a:r>
              <a:rPr lang="en-US" sz="3200" dirty="0" smtClean="0">
                <a:solidFill>
                  <a:schemeClr val="bg1"/>
                </a:solidFill>
                <a:latin typeface="Desire Pro" pitchFamily="50" charset="0"/>
              </a:rPr>
              <a:t>…and 24 different sessions with a variety of speakers.</a:t>
            </a:r>
          </a:p>
          <a:p>
            <a:endParaRPr lang="en-US" sz="3200" dirty="0" smtClean="0">
              <a:solidFill>
                <a:schemeClr val="bg1"/>
              </a:solidFill>
              <a:latin typeface="Desire Pro" pitchFamily="50" charset="0"/>
            </a:endParaRPr>
          </a:p>
          <a:p>
            <a:r>
              <a:rPr lang="en-US" sz="3200" dirty="0" smtClean="0">
                <a:solidFill>
                  <a:schemeClr val="bg1"/>
                </a:solidFill>
                <a:latin typeface="Desire Pro" pitchFamily="50" charset="0"/>
              </a:rPr>
              <a:t>Thanks to all those who attended and made it a success!</a:t>
            </a:r>
            <a:endParaRPr lang="en-US" sz="3200" dirty="0">
              <a:solidFill>
                <a:schemeClr val="bg1"/>
              </a:solidFill>
              <a:latin typeface="Desire Pro" pitchFamily="50" charset="0"/>
            </a:endParaRPr>
          </a:p>
        </p:txBody>
      </p:sp>
      <p:pic>
        <p:nvPicPr>
          <p:cNvPr id="6" name="Picture 5" descr="69379593_2672092952811686_6733369535887310848_n.jpg"/>
          <p:cNvPicPr>
            <a:picLocks noChangeAspect="1"/>
          </p:cNvPicPr>
          <p:nvPr/>
        </p:nvPicPr>
        <p:blipFill>
          <a:blip r:embed="rId3" cstate="print"/>
          <a:stretch>
            <a:fillRect/>
          </a:stretch>
        </p:blipFill>
        <p:spPr>
          <a:xfrm>
            <a:off x="2133600" y="895350"/>
            <a:ext cx="2233613" cy="2978151"/>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100" b="1" dirty="0" smtClean="0">
                <a:solidFill>
                  <a:srgbClr val="DF8126"/>
                </a:solidFill>
                <a:latin typeface="MyriadPro-Semibold" pitchFamily="34" charset="0"/>
              </a:rPr>
              <a:t>2019 ANA Events &amp; ACTIVITIES</a:t>
            </a:r>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2019 SHADE Conference  </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486150"/>
            <a:ext cx="2417068" cy="966444"/>
          </a:xfrm>
          <a:prstGeom prst="rect">
            <a:avLst/>
          </a:prstGeom>
        </p:spPr>
      </p:pic>
      <p:pic>
        <p:nvPicPr>
          <p:cNvPr id="80898" name="Picture 2"/>
          <p:cNvPicPr>
            <a:picLocks noChangeAspect="1" noChangeArrowheads="1"/>
          </p:cNvPicPr>
          <p:nvPr/>
        </p:nvPicPr>
        <p:blipFill>
          <a:blip r:embed="rId3" cstate="print"/>
          <a:srcRect/>
          <a:stretch>
            <a:fillRect/>
          </a:stretch>
        </p:blipFill>
        <p:spPr bwMode="auto">
          <a:xfrm>
            <a:off x="685800" y="1047750"/>
            <a:ext cx="2933700" cy="2200275"/>
          </a:xfrm>
          <a:prstGeom prst="rect">
            <a:avLst/>
          </a:prstGeom>
          <a:noFill/>
          <a:ln w="9525">
            <a:noFill/>
            <a:miter lim="800000"/>
            <a:headEnd/>
            <a:tailEnd/>
          </a:ln>
          <a:effectLst/>
        </p:spPr>
      </p:pic>
      <p:pic>
        <p:nvPicPr>
          <p:cNvPr id="80899" name="Picture 3"/>
          <p:cNvPicPr>
            <a:picLocks noChangeAspect="1" noChangeArrowheads="1"/>
          </p:cNvPicPr>
          <p:nvPr/>
        </p:nvPicPr>
        <p:blipFill>
          <a:blip r:embed="rId4" cstate="print"/>
          <a:srcRect/>
          <a:stretch>
            <a:fillRect/>
          </a:stretch>
        </p:blipFill>
        <p:spPr bwMode="auto">
          <a:xfrm>
            <a:off x="4495800" y="971550"/>
            <a:ext cx="3759200" cy="2819400"/>
          </a:xfrm>
          <a:prstGeom prst="rect">
            <a:avLst/>
          </a:prstGeom>
          <a:noFill/>
          <a:ln w="9525">
            <a:noFill/>
            <a:miter lim="800000"/>
            <a:headEnd/>
            <a:tailEnd/>
          </a:ln>
          <a:effectLst/>
        </p:spPr>
      </p:pic>
    </p:spTree>
  </p:cSld>
  <p:clrMapOvr>
    <a:masterClrMapping/>
  </p:clrMapOvr>
  <p:transition spd="med" advTm="700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100" b="1" dirty="0" smtClean="0">
                <a:solidFill>
                  <a:srgbClr val="DF8126"/>
                </a:solidFill>
                <a:latin typeface="MyriadPro-Semibold" pitchFamily="34" charset="0"/>
              </a:rPr>
              <a:t>2019 ANA Events &amp; ACTIVITIES</a:t>
            </a:r>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2019 SHADE Conference  </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486150"/>
            <a:ext cx="2417068" cy="966444"/>
          </a:xfrm>
          <a:prstGeom prst="rect">
            <a:avLst/>
          </a:prstGeom>
        </p:spPr>
      </p:pic>
      <p:pic>
        <p:nvPicPr>
          <p:cNvPr id="81922" name="Picture 2"/>
          <p:cNvPicPr>
            <a:picLocks noChangeAspect="1" noChangeArrowheads="1"/>
          </p:cNvPicPr>
          <p:nvPr/>
        </p:nvPicPr>
        <p:blipFill>
          <a:blip r:embed="rId3" cstate="print"/>
          <a:srcRect/>
          <a:stretch>
            <a:fillRect/>
          </a:stretch>
        </p:blipFill>
        <p:spPr bwMode="auto">
          <a:xfrm>
            <a:off x="5334000" y="971550"/>
            <a:ext cx="2735258" cy="2819400"/>
          </a:xfrm>
          <a:prstGeom prst="rect">
            <a:avLst/>
          </a:prstGeom>
          <a:noFill/>
          <a:ln w="9525">
            <a:noFill/>
            <a:miter lim="800000"/>
            <a:headEnd/>
            <a:tailEnd/>
          </a:ln>
          <a:effectLst/>
        </p:spPr>
      </p:pic>
      <p:pic>
        <p:nvPicPr>
          <p:cNvPr id="81923" name="Picture 3"/>
          <p:cNvPicPr>
            <a:picLocks noChangeAspect="1" noChangeArrowheads="1"/>
          </p:cNvPicPr>
          <p:nvPr/>
        </p:nvPicPr>
        <p:blipFill>
          <a:blip r:embed="rId4" cstate="print"/>
          <a:srcRect/>
          <a:stretch>
            <a:fillRect/>
          </a:stretch>
        </p:blipFill>
        <p:spPr bwMode="auto">
          <a:xfrm>
            <a:off x="1371600" y="895350"/>
            <a:ext cx="3378200" cy="2533650"/>
          </a:xfrm>
          <a:prstGeom prst="rect">
            <a:avLst/>
          </a:prstGeom>
          <a:noFill/>
          <a:ln w="9525">
            <a:noFill/>
            <a:miter lim="800000"/>
            <a:headEnd/>
            <a:tailEnd/>
          </a:ln>
          <a:effectLst/>
        </p:spPr>
      </p:pic>
    </p:spTree>
  </p:cSld>
  <p:clrMapOvr>
    <a:masterClrMapping/>
  </p:clrMapOvr>
  <p:transition spd="med" advTm="700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914400" y="895350"/>
            <a:ext cx="3657600" cy="2743200"/>
          </a:xfrm>
          <a:prstGeom prst="rect">
            <a:avLst/>
          </a:prstGeom>
          <a:noFill/>
          <a:ln w="9525">
            <a:noFill/>
            <a:miter lim="800000"/>
            <a:headEnd/>
            <a:tailEnd/>
          </a:ln>
          <a:effectLst/>
        </p:spPr>
      </p:pic>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100" b="1" dirty="0" smtClean="0">
                <a:solidFill>
                  <a:srgbClr val="DF8126"/>
                </a:solidFill>
                <a:latin typeface="MyriadPro-Semibold" pitchFamily="34" charset="0"/>
              </a:rPr>
              <a:t>2019 ANA Events &amp; ACTIVITIES</a:t>
            </a:r>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2019 SHADE Conference  </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3" cstate="print"/>
          <a:stretch>
            <a:fillRect/>
          </a:stretch>
        </p:blipFill>
        <p:spPr>
          <a:xfrm>
            <a:off x="457200" y="3486150"/>
            <a:ext cx="2417068" cy="966444"/>
          </a:xfrm>
          <a:prstGeom prst="rect">
            <a:avLst/>
          </a:prstGeom>
        </p:spPr>
      </p:pic>
      <p:pic>
        <p:nvPicPr>
          <p:cNvPr id="82948" name="Picture 4" descr="Image may contain: 3 people, people sitting and indoor"/>
          <p:cNvPicPr>
            <a:picLocks noChangeAspect="1" noChangeArrowheads="1"/>
          </p:cNvPicPr>
          <p:nvPr/>
        </p:nvPicPr>
        <p:blipFill>
          <a:blip r:embed="rId4" cstate="print"/>
          <a:srcRect/>
          <a:stretch>
            <a:fillRect/>
          </a:stretch>
        </p:blipFill>
        <p:spPr bwMode="auto">
          <a:xfrm>
            <a:off x="4800600" y="895350"/>
            <a:ext cx="3962399" cy="2971800"/>
          </a:xfrm>
          <a:prstGeom prst="rect">
            <a:avLst/>
          </a:prstGeom>
          <a:noFill/>
        </p:spPr>
      </p:pic>
    </p:spTree>
  </p:cSld>
  <p:clrMapOvr>
    <a:masterClrMapping/>
  </p:clrMapOvr>
  <p:transition spd="med" advTm="700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100" b="1" dirty="0" smtClean="0">
                <a:solidFill>
                  <a:srgbClr val="DF8126"/>
                </a:solidFill>
                <a:latin typeface="MyriadPro-Semibold" pitchFamily="34" charset="0"/>
              </a:rPr>
              <a:t>2019 ANA Events &amp; ACTIVITIES</a:t>
            </a:r>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AZT Day Out</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486150"/>
            <a:ext cx="2417068" cy="966444"/>
          </a:xfrm>
          <a:prstGeom prst="rect">
            <a:avLst/>
          </a:prstGeom>
        </p:spPr>
      </p:pic>
      <p:sp>
        <p:nvSpPr>
          <p:cNvPr id="7" name="TextBox 6"/>
          <p:cNvSpPr txBox="1"/>
          <p:nvPr/>
        </p:nvSpPr>
        <p:spPr>
          <a:xfrm>
            <a:off x="5410200" y="1085850"/>
            <a:ext cx="3276600" cy="2554545"/>
          </a:xfrm>
          <a:prstGeom prst="rect">
            <a:avLst/>
          </a:prstGeom>
          <a:noFill/>
        </p:spPr>
        <p:txBody>
          <a:bodyPr wrap="square" rtlCol="0">
            <a:spAutoFit/>
          </a:bodyPr>
          <a:lstStyle/>
          <a:p>
            <a:r>
              <a:rPr lang="en-US" sz="3200" dirty="0" smtClean="0">
                <a:solidFill>
                  <a:schemeClr val="bg1"/>
                </a:solidFill>
                <a:latin typeface="Desire Pro" pitchFamily="50" charset="0"/>
              </a:rPr>
              <a:t>NEW EVENT! Arid Zone Trees hosted it’s Day Out presented by ANA this year. If you want to host one, talk to Cheryl or Shayla!</a:t>
            </a:r>
            <a:endParaRPr lang="en-US" sz="3200" dirty="0">
              <a:solidFill>
                <a:schemeClr val="bg1"/>
              </a:solidFill>
              <a:latin typeface="Desire Pro" pitchFamily="50" charset="0"/>
            </a:endParaRPr>
          </a:p>
        </p:txBody>
      </p:sp>
      <p:pic>
        <p:nvPicPr>
          <p:cNvPr id="3074" name="Picture 2" descr="Image may contain: one or more people, people standing, tree, sky, outdoor and nature"/>
          <p:cNvPicPr>
            <a:picLocks noChangeAspect="1" noChangeArrowheads="1"/>
          </p:cNvPicPr>
          <p:nvPr/>
        </p:nvPicPr>
        <p:blipFill>
          <a:blip r:embed="rId3" cstate="print"/>
          <a:srcRect/>
          <a:stretch>
            <a:fillRect/>
          </a:stretch>
        </p:blipFill>
        <p:spPr bwMode="auto">
          <a:xfrm>
            <a:off x="1447800" y="971550"/>
            <a:ext cx="3352799" cy="2514600"/>
          </a:xfrm>
          <a:prstGeom prst="rect">
            <a:avLst/>
          </a:prstGeom>
          <a:noFill/>
        </p:spPr>
      </p:pic>
    </p:spTree>
  </p:cSld>
  <p:clrMapOvr>
    <a:masterClrMapping/>
  </p:clrMapOvr>
  <p:transition spd="med" advTm="7000">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78583308_2874213552599624_2558483147457036288_n.jpg"/>
          <p:cNvPicPr>
            <a:picLocks noChangeAspect="1"/>
          </p:cNvPicPr>
          <p:nvPr/>
        </p:nvPicPr>
        <p:blipFill>
          <a:blip r:embed="rId2" cstate="print"/>
          <a:stretch>
            <a:fillRect/>
          </a:stretch>
        </p:blipFill>
        <p:spPr>
          <a:xfrm>
            <a:off x="1600200" y="895350"/>
            <a:ext cx="2514600" cy="2813539"/>
          </a:xfrm>
          <a:prstGeom prst="rect">
            <a:avLst/>
          </a:prstGeom>
        </p:spPr>
      </p:pic>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100" b="1" dirty="0" smtClean="0">
                <a:solidFill>
                  <a:srgbClr val="DF8126"/>
                </a:solidFill>
                <a:latin typeface="MyriadPro-Semibold" pitchFamily="34" charset="0"/>
              </a:rPr>
              <a:t>2019 ANA Events &amp; ACTIVITIES</a:t>
            </a:r>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SANC Special Presentation</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3" cstate="print"/>
          <a:stretch>
            <a:fillRect/>
          </a:stretch>
        </p:blipFill>
        <p:spPr>
          <a:xfrm>
            <a:off x="457200" y="3486150"/>
            <a:ext cx="2417068" cy="966444"/>
          </a:xfrm>
          <a:prstGeom prst="rect">
            <a:avLst/>
          </a:prstGeom>
        </p:spPr>
      </p:pic>
      <p:sp>
        <p:nvSpPr>
          <p:cNvPr id="7" name="TextBox 6"/>
          <p:cNvSpPr txBox="1"/>
          <p:nvPr/>
        </p:nvSpPr>
        <p:spPr>
          <a:xfrm>
            <a:off x="4495800" y="1085850"/>
            <a:ext cx="4191000" cy="2554545"/>
          </a:xfrm>
          <a:prstGeom prst="rect">
            <a:avLst/>
          </a:prstGeom>
          <a:noFill/>
        </p:spPr>
        <p:txBody>
          <a:bodyPr wrap="square" rtlCol="0">
            <a:spAutoFit/>
          </a:bodyPr>
          <a:lstStyle/>
          <a:p>
            <a:r>
              <a:rPr lang="en-US" sz="3200" dirty="0" smtClean="0">
                <a:solidFill>
                  <a:schemeClr val="bg1"/>
                </a:solidFill>
                <a:latin typeface="Desire Pro" pitchFamily="50" charset="0"/>
              </a:rPr>
              <a:t>ANA and AZDA partnered up to talk with growers about the Systems Approach to Nursery/Greenhouse Stock Certification at the Maricopa County Cooperative Extension.</a:t>
            </a:r>
            <a:endParaRPr lang="en-US" sz="3200" dirty="0">
              <a:solidFill>
                <a:schemeClr val="bg1"/>
              </a:solidFill>
              <a:latin typeface="Desire Pro" pitchFamily="50" charset="0"/>
            </a:endParaRPr>
          </a:p>
        </p:txBody>
      </p:sp>
    </p:spTree>
  </p:cSld>
  <p:clrMapOvr>
    <a:masterClrMapping/>
  </p:clrMapOvr>
  <p:transition spd="med" advTm="7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438150"/>
            <a:ext cx="8458200" cy="457200"/>
          </a:xfrm>
        </p:spPr>
        <p:txBody>
          <a:bodyPr>
            <a:noAutofit/>
          </a:bodyPr>
          <a:lstStyle/>
          <a:p>
            <a:pPr algn="ctr"/>
            <a:r>
              <a:rPr lang="en-US" sz="6000" b="1" dirty="0" smtClean="0">
                <a:solidFill>
                  <a:srgbClr val="DF8126"/>
                </a:solidFill>
                <a:latin typeface="MyriadPro-Semibold" pitchFamily="34" charset="0"/>
              </a:rPr>
              <a:t>Celebrating 60 Years!</a:t>
            </a:r>
            <a:endParaRPr lang="en-US" sz="6000" b="1" dirty="0">
              <a:solidFill>
                <a:srgbClr val="DF8126"/>
              </a:solidFill>
              <a:latin typeface="MyriadPro-Semibold" pitchFamily="34" charset="0"/>
            </a:endParaRPr>
          </a:p>
        </p:txBody>
      </p:sp>
      <p:pic>
        <p:nvPicPr>
          <p:cNvPr id="7" name="Picture 6" descr="ANA Logo HR.png"/>
          <p:cNvPicPr>
            <a:picLocks noChangeAspect="1"/>
          </p:cNvPicPr>
          <p:nvPr/>
        </p:nvPicPr>
        <p:blipFill>
          <a:blip r:embed="rId2" cstate="print"/>
          <a:stretch>
            <a:fillRect/>
          </a:stretch>
        </p:blipFill>
        <p:spPr>
          <a:xfrm>
            <a:off x="228600" y="3521064"/>
            <a:ext cx="2057400" cy="967123"/>
          </a:xfrm>
          <a:prstGeom prst="rect">
            <a:avLst/>
          </a:prstGeom>
        </p:spPr>
      </p:pic>
      <p:pic>
        <p:nvPicPr>
          <p:cNvPr id="8" name="Picture 7" descr="ANA-60Years-Logos-01 (2).png"/>
          <p:cNvPicPr>
            <a:picLocks noChangeAspect="1"/>
          </p:cNvPicPr>
          <p:nvPr/>
        </p:nvPicPr>
        <p:blipFill>
          <a:blip r:embed="rId3" cstate="print"/>
          <a:stretch>
            <a:fillRect/>
          </a:stretch>
        </p:blipFill>
        <p:spPr>
          <a:xfrm>
            <a:off x="1828800" y="895350"/>
            <a:ext cx="5562600" cy="3091541"/>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Arizona Nursery Association</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600450"/>
            <a:ext cx="1828800" cy="852144"/>
          </a:xfrm>
          <a:prstGeom prst="rect">
            <a:avLst/>
          </a:prstGeom>
        </p:spPr>
      </p:pic>
      <p:sp>
        <p:nvSpPr>
          <p:cNvPr id="7" name="TextBox 6"/>
          <p:cNvSpPr txBox="1"/>
          <p:nvPr/>
        </p:nvSpPr>
        <p:spPr>
          <a:xfrm>
            <a:off x="1371600" y="1657350"/>
            <a:ext cx="6629400" cy="1569660"/>
          </a:xfrm>
          <a:prstGeom prst="rect">
            <a:avLst/>
          </a:prstGeom>
          <a:noFill/>
        </p:spPr>
        <p:txBody>
          <a:bodyPr wrap="square" rtlCol="0">
            <a:spAutoFit/>
          </a:bodyPr>
          <a:lstStyle/>
          <a:p>
            <a:r>
              <a:rPr lang="en-US" sz="9600" dirty="0" smtClean="0">
                <a:solidFill>
                  <a:schemeClr val="bg1"/>
                </a:solidFill>
                <a:latin typeface="Desire PRO" pitchFamily="50" charset="0"/>
              </a:rPr>
              <a:t>Legislative Activity </a:t>
            </a:r>
            <a:endParaRPr lang="en-US" sz="9600" dirty="0">
              <a:solidFill>
                <a:schemeClr val="bg1"/>
              </a:solidFill>
              <a:latin typeface="Desire PRO" pitchFamily="50" charset="0"/>
            </a:endParaRPr>
          </a:p>
        </p:txBody>
      </p:sp>
    </p:spTree>
  </p:cSld>
  <p:clrMapOvr>
    <a:masterClrMapping/>
  </p:clrMapOvr>
  <p:transition spd="med" advTm="700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76354"/>
            <a:ext cx="8458200" cy="457200"/>
          </a:xfrm>
        </p:spPr>
        <p:txBody>
          <a:bodyPr>
            <a:noAutofit/>
          </a:bodyPr>
          <a:lstStyle/>
          <a:p>
            <a:pPr algn="ctr"/>
            <a:r>
              <a:rPr lang="en-US" sz="4800" b="1" dirty="0" smtClean="0">
                <a:solidFill>
                  <a:srgbClr val="DF8126"/>
                </a:solidFill>
                <a:latin typeface="MyriadPro-Semibold" pitchFamily="34" charset="0"/>
              </a:rPr>
              <a:t>Legislative Activity</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600450"/>
            <a:ext cx="1828800" cy="852144"/>
          </a:xfrm>
          <a:prstGeom prst="rect">
            <a:avLst/>
          </a:prstGeom>
        </p:spPr>
      </p:pic>
      <p:sp>
        <p:nvSpPr>
          <p:cNvPr id="6" name="TextBox 5"/>
          <p:cNvSpPr txBox="1"/>
          <p:nvPr/>
        </p:nvSpPr>
        <p:spPr>
          <a:xfrm>
            <a:off x="4495800" y="1276350"/>
            <a:ext cx="3657600" cy="2308324"/>
          </a:xfrm>
          <a:prstGeom prst="rect">
            <a:avLst/>
          </a:prstGeom>
          <a:noFill/>
        </p:spPr>
        <p:txBody>
          <a:bodyPr wrap="square" rtlCol="0">
            <a:spAutoFit/>
          </a:bodyPr>
          <a:lstStyle/>
          <a:p>
            <a:r>
              <a:rPr lang="en-US" sz="3600" dirty="0" smtClean="0">
                <a:solidFill>
                  <a:schemeClr val="bg1"/>
                </a:solidFill>
                <a:latin typeface="Desire Pro" pitchFamily="50" charset="0"/>
              </a:rPr>
              <a:t>TPT Tax Clarification is law! Ending sales tax on commercial fertilizer and pesticide sales.</a:t>
            </a:r>
          </a:p>
        </p:txBody>
      </p:sp>
      <p:pic>
        <p:nvPicPr>
          <p:cNvPr id="8" name="Picture 7" descr="Video snip.JPG"/>
          <p:cNvPicPr>
            <a:picLocks noChangeAspect="1"/>
          </p:cNvPicPr>
          <p:nvPr/>
        </p:nvPicPr>
        <p:blipFill>
          <a:blip r:embed="rId3" cstate="print"/>
          <a:stretch>
            <a:fillRect/>
          </a:stretch>
        </p:blipFill>
        <p:spPr>
          <a:xfrm>
            <a:off x="838200" y="1200150"/>
            <a:ext cx="3267056" cy="1828800"/>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76354"/>
            <a:ext cx="8458200" cy="457200"/>
          </a:xfrm>
        </p:spPr>
        <p:txBody>
          <a:bodyPr>
            <a:noAutofit/>
          </a:bodyPr>
          <a:lstStyle/>
          <a:p>
            <a:pPr algn="ctr"/>
            <a:r>
              <a:rPr lang="en-US" sz="4800" b="1" dirty="0" smtClean="0">
                <a:solidFill>
                  <a:srgbClr val="DF8126"/>
                </a:solidFill>
                <a:latin typeface="MyriadPro-Semibold" pitchFamily="34" charset="0"/>
              </a:rPr>
              <a:t>Legislative Activity</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600450"/>
            <a:ext cx="1828800" cy="852144"/>
          </a:xfrm>
          <a:prstGeom prst="rect">
            <a:avLst/>
          </a:prstGeom>
        </p:spPr>
      </p:pic>
      <p:sp>
        <p:nvSpPr>
          <p:cNvPr id="6" name="TextBox 5"/>
          <p:cNvSpPr txBox="1"/>
          <p:nvPr/>
        </p:nvSpPr>
        <p:spPr>
          <a:xfrm>
            <a:off x="4495800" y="1276350"/>
            <a:ext cx="3657600" cy="2862322"/>
          </a:xfrm>
          <a:prstGeom prst="rect">
            <a:avLst/>
          </a:prstGeom>
          <a:noFill/>
        </p:spPr>
        <p:txBody>
          <a:bodyPr wrap="square" rtlCol="0">
            <a:spAutoFit/>
          </a:bodyPr>
          <a:lstStyle/>
          <a:p>
            <a:pPr lvl="0"/>
            <a:r>
              <a:rPr lang="en-US" sz="3600" dirty="0" smtClean="0">
                <a:solidFill>
                  <a:schemeClr val="bg1"/>
                </a:solidFill>
                <a:latin typeface="Desire Pro" pitchFamily="50" charset="0"/>
              </a:rPr>
              <a:t>Container Water Bill passed assuring groundwater rights can be used above ground.</a:t>
            </a:r>
          </a:p>
          <a:p>
            <a:endParaRPr lang="en-US" sz="3600" b="1" dirty="0" smtClean="0">
              <a:solidFill>
                <a:schemeClr val="bg1"/>
              </a:solidFill>
              <a:latin typeface="Desire Pro" pitchFamily="50" charset="0"/>
            </a:endParaRPr>
          </a:p>
        </p:txBody>
      </p:sp>
      <p:sp>
        <p:nvSpPr>
          <p:cNvPr id="83970" name="AutoShape 2" descr="Image result for watering pla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3972" name="AutoShape 4" descr="Image result for watering pla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3973" name="Picture 5"/>
          <p:cNvPicPr>
            <a:picLocks noChangeAspect="1" noChangeArrowheads="1"/>
          </p:cNvPicPr>
          <p:nvPr/>
        </p:nvPicPr>
        <p:blipFill>
          <a:blip r:embed="rId3" cstate="print"/>
          <a:srcRect/>
          <a:stretch>
            <a:fillRect/>
          </a:stretch>
        </p:blipFill>
        <p:spPr bwMode="auto">
          <a:xfrm>
            <a:off x="914400" y="1276350"/>
            <a:ext cx="3511212" cy="1752600"/>
          </a:xfrm>
          <a:prstGeom prst="rect">
            <a:avLst/>
          </a:prstGeom>
          <a:noFill/>
          <a:ln w="9525">
            <a:noFill/>
            <a:miter lim="800000"/>
            <a:headEnd/>
            <a:tailEnd/>
          </a:ln>
        </p:spPr>
      </p:pic>
    </p:spTree>
  </p:cSld>
  <p:clrMapOvr>
    <a:masterClrMapping/>
  </p:clrMapOvr>
  <p:transition spd="med" advTm="700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76354"/>
            <a:ext cx="8458200" cy="457200"/>
          </a:xfrm>
        </p:spPr>
        <p:txBody>
          <a:bodyPr>
            <a:noAutofit/>
          </a:bodyPr>
          <a:lstStyle/>
          <a:p>
            <a:pPr algn="ctr"/>
            <a:r>
              <a:rPr lang="en-US" sz="4800" b="1" dirty="0" smtClean="0">
                <a:solidFill>
                  <a:srgbClr val="DF8126"/>
                </a:solidFill>
                <a:latin typeface="MyriadPro-Semibold" pitchFamily="34" charset="0"/>
              </a:rPr>
              <a:t>Legislative Activity</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600450"/>
            <a:ext cx="1828800" cy="852144"/>
          </a:xfrm>
          <a:prstGeom prst="rect">
            <a:avLst/>
          </a:prstGeom>
        </p:spPr>
      </p:pic>
      <p:sp>
        <p:nvSpPr>
          <p:cNvPr id="6" name="TextBox 5"/>
          <p:cNvSpPr txBox="1"/>
          <p:nvPr/>
        </p:nvSpPr>
        <p:spPr>
          <a:xfrm>
            <a:off x="4572000" y="895350"/>
            <a:ext cx="3657600" cy="3416320"/>
          </a:xfrm>
          <a:prstGeom prst="rect">
            <a:avLst/>
          </a:prstGeom>
          <a:noFill/>
        </p:spPr>
        <p:txBody>
          <a:bodyPr wrap="square" rtlCol="0">
            <a:spAutoFit/>
          </a:bodyPr>
          <a:lstStyle/>
          <a:p>
            <a:pPr lvl="0"/>
            <a:r>
              <a:rPr lang="en-US" sz="3600" dirty="0" smtClean="0">
                <a:solidFill>
                  <a:schemeClr val="bg1"/>
                </a:solidFill>
                <a:latin typeface="Desire Pro" pitchFamily="50" charset="0"/>
              </a:rPr>
              <a:t>Largest conservation plan in Arizona History; $20 M of resources for Central Arizona irrigation infrastructure. </a:t>
            </a:r>
          </a:p>
          <a:p>
            <a:endParaRPr lang="en-US" sz="3600" b="1" dirty="0" smtClean="0">
              <a:solidFill>
                <a:schemeClr val="bg1"/>
              </a:solidFill>
              <a:latin typeface="Desire Pro" pitchFamily="50" charset="0"/>
            </a:endParaRPr>
          </a:p>
        </p:txBody>
      </p:sp>
      <p:sp>
        <p:nvSpPr>
          <p:cNvPr id="83970" name="AutoShape 2" descr="Image result for watering pla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3972" name="AutoShape 4" descr="Image result for watering pla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4994" name="Picture 2"/>
          <p:cNvPicPr>
            <a:picLocks noChangeAspect="1" noChangeArrowheads="1"/>
          </p:cNvPicPr>
          <p:nvPr/>
        </p:nvPicPr>
        <p:blipFill>
          <a:blip r:embed="rId3" cstate="print"/>
          <a:srcRect/>
          <a:stretch>
            <a:fillRect/>
          </a:stretch>
        </p:blipFill>
        <p:spPr bwMode="auto">
          <a:xfrm>
            <a:off x="533400" y="1200150"/>
            <a:ext cx="3822970" cy="1828800"/>
          </a:xfrm>
          <a:prstGeom prst="rect">
            <a:avLst/>
          </a:prstGeom>
          <a:noFill/>
          <a:ln w="9525">
            <a:noFill/>
            <a:miter lim="800000"/>
            <a:headEnd/>
            <a:tailEnd/>
          </a:ln>
        </p:spPr>
      </p:pic>
    </p:spTree>
  </p:cSld>
  <p:clrMapOvr>
    <a:masterClrMapping/>
  </p:clrMapOvr>
  <p:transition spd="med" advTm="7000">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200" b="1" dirty="0" smtClean="0">
                <a:solidFill>
                  <a:srgbClr val="DF8126"/>
                </a:solidFill>
                <a:latin typeface="MyriadPro-Semibold" pitchFamily="34" charset="0"/>
              </a:rPr>
              <a:t>Legislative Activity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3600" b="1" dirty="0" smtClean="0">
                <a:solidFill>
                  <a:srgbClr val="DF8126"/>
                </a:solidFill>
                <a:latin typeface="MyriadPro-Semibold" pitchFamily="34" charset="0"/>
              </a:rPr>
              <a:t>2018 Economic Impact Survey Released!</a:t>
            </a:r>
            <a:endParaRPr lang="en-US" sz="3600" b="1" dirty="0">
              <a:solidFill>
                <a:srgbClr val="DF8126"/>
              </a:solidFill>
              <a:latin typeface="MyriadPro-Semibold" pitchFamily="34" charset="0"/>
            </a:endParaRPr>
          </a:p>
        </p:txBody>
      </p:sp>
      <p:sp>
        <p:nvSpPr>
          <p:cNvPr id="6" name="TextBox 5"/>
          <p:cNvSpPr txBox="1"/>
          <p:nvPr/>
        </p:nvSpPr>
        <p:spPr>
          <a:xfrm>
            <a:off x="3962400" y="971550"/>
            <a:ext cx="4191000" cy="2554545"/>
          </a:xfrm>
          <a:prstGeom prst="rect">
            <a:avLst/>
          </a:prstGeom>
          <a:noFill/>
        </p:spPr>
        <p:txBody>
          <a:bodyPr wrap="square" rtlCol="0">
            <a:spAutoFit/>
          </a:bodyPr>
          <a:lstStyle/>
          <a:p>
            <a:r>
              <a:rPr lang="en-US" sz="3200" dirty="0" smtClean="0">
                <a:solidFill>
                  <a:schemeClr val="bg1"/>
                </a:solidFill>
                <a:latin typeface="Desire Pro" pitchFamily="50" charset="0"/>
              </a:rPr>
              <a:t>ANA and ALCA are excited to report the 2018 Arizona Green Industry Economic Report is available now showing a </a:t>
            </a:r>
            <a:r>
              <a:rPr lang="en-US" sz="3200" b="1" dirty="0" smtClean="0">
                <a:solidFill>
                  <a:schemeClr val="bg1"/>
                </a:solidFill>
                <a:latin typeface="Desire Pro" pitchFamily="50" charset="0"/>
              </a:rPr>
              <a:t>$1.4 billion industry</a:t>
            </a:r>
            <a:r>
              <a:rPr lang="en-US" sz="3200" dirty="0" smtClean="0">
                <a:solidFill>
                  <a:schemeClr val="bg1"/>
                </a:solidFill>
                <a:latin typeface="Desire Pro" pitchFamily="50" charset="0"/>
              </a:rPr>
              <a:t>! Grab yours tonight before you leave! </a:t>
            </a:r>
            <a:endParaRPr lang="en-US" sz="3200" dirty="0">
              <a:solidFill>
                <a:schemeClr val="bg1"/>
              </a:solidFill>
              <a:latin typeface="Desire Pro" pitchFamily="50" charset="0"/>
            </a:endParaRPr>
          </a:p>
        </p:txBody>
      </p:sp>
      <p:pic>
        <p:nvPicPr>
          <p:cNvPr id="5" name="Picture 4" descr="ANA Logo HR.png"/>
          <p:cNvPicPr>
            <a:picLocks noChangeAspect="1"/>
          </p:cNvPicPr>
          <p:nvPr/>
        </p:nvPicPr>
        <p:blipFill>
          <a:blip r:embed="rId2" cstate="print"/>
          <a:stretch>
            <a:fillRect/>
          </a:stretch>
        </p:blipFill>
        <p:spPr>
          <a:xfrm>
            <a:off x="457200" y="3714750"/>
            <a:ext cx="2133600" cy="852144"/>
          </a:xfrm>
          <a:prstGeom prst="rect">
            <a:avLst/>
          </a:prstGeom>
        </p:spPr>
      </p:pic>
      <p:pic>
        <p:nvPicPr>
          <p:cNvPr id="8" name="Picture 7" descr="survey.JPG"/>
          <p:cNvPicPr>
            <a:picLocks noChangeAspect="1"/>
          </p:cNvPicPr>
          <p:nvPr/>
        </p:nvPicPr>
        <p:blipFill>
          <a:blip r:embed="rId3" cstate="print"/>
          <a:stretch>
            <a:fillRect/>
          </a:stretch>
        </p:blipFill>
        <p:spPr>
          <a:xfrm>
            <a:off x="2057400" y="895350"/>
            <a:ext cx="1295400" cy="2951213"/>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200" b="1" dirty="0" smtClean="0">
                <a:solidFill>
                  <a:srgbClr val="DF8126"/>
                </a:solidFill>
                <a:latin typeface="MyriadPro-Semibold" pitchFamily="34" charset="0"/>
              </a:rPr>
              <a:t>Legislative Activity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3600" b="1" dirty="0" smtClean="0">
                <a:solidFill>
                  <a:srgbClr val="DF8126"/>
                </a:solidFill>
                <a:latin typeface="MyriadPro-Semibold" pitchFamily="34" charset="0"/>
              </a:rPr>
              <a:t>2018 Economic Impact Survey Released!</a:t>
            </a:r>
            <a:endParaRPr lang="en-US" sz="3600" b="1" dirty="0">
              <a:solidFill>
                <a:srgbClr val="DF8126"/>
              </a:solidFill>
              <a:latin typeface="MyriadPro-Semibold" pitchFamily="34" charset="0"/>
            </a:endParaRPr>
          </a:p>
        </p:txBody>
      </p:sp>
      <p:sp>
        <p:nvSpPr>
          <p:cNvPr id="6" name="TextBox 5"/>
          <p:cNvSpPr txBox="1"/>
          <p:nvPr/>
        </p:nvSpPr>
        <p:spPr>
          <a:xfrm>
            <a:off x="4343400" y="971550"/>
            <a:ext cx="4191000" cy="2308324"/>
          </a:xfrm>
          <a:prstGeom prst="rect">
            <a:avLst/>
          </a:prstGeom>
          <a:noFill/>
        </p:spPr>
        <p:txBody>
          <a:bodyPr wrap="square" rtlCol="0">
            <a:spAutoFit/>
          </a:bodyPr>
          <a:lstStyle/>
          <a:p>
            <a:r>
              <a:rPr lang="en-US" sz="3600" dirty="0" smtClean="0">
                <a:solidFill>
                  <a:schemeClr val="bg1"/>
                </a:solidFill>
                <a:latin typeface="Desire Pro" pitchFamily="50" charset="0"/>
              </a:rPr>
              <a:t>The Green Industry provided direct employment to</a:t>
            </a:r>
          </a:p>
          <a:p>
            <a:r>
              <a:rPr lang="en-US" sz="3600" b="1" dirty="0" smtClean="0">
                <a:solidFill>
                  <a:schemeClr val="bg1"/>
                </a:solidFill>
                <a:latin typeface="Desire Pro" pitchFamily="50" charset="0"/>
              </a:rPr>
              <a:t>26,000 hired workers </a:t>
            </a:r>
            <a:r>
              <a:rPr lang="en-US" sz="3600" dirty="0" smtClean="0">
                <a:solidFill>
                  <a:schemeClr val="bg1"/>
                </a:solidFill>
                <a:latin typeface="Desire Pro" pitchFamily="50" charset="0"/>
              </a:rPr>
              <a:t>in 2018.</a:t>
            </a:r>
            <a:endParaRPr lang="en-US" sz="3600" dirty="0">
              <a:solidFill>
                <a:schemeClr val="bg1"/>
              </a:solidFill>
              <a:latin typeface="Desire Pro" pitchFamily="50" charset="0"/>
            </a:endParaRPr>
          </a:p>
        </p:txBody>
      </p:sp>
      <p:pic>
        <p:nvPicPr>
          <p:cNvPr id="5" name="Picture 4" descr="ANA Logo HR.png"/>
          <p:cNvPicPr>
            <a:picLocks noChangeAspect="1"/>
          </p:cNvPicPr>
          <p:nvPr/>
        </p:nvPicPr>
        <p:blipFill>
          <a:blip r:embed="rId2" cstate="print"/>
          <a:stretch>
            <a:fillRect/>
          </a:stretch>
        </p:blipFill>
        <p:spPr>
          <a:xfrm>
            <a:off x="457200" y="3714750"/>
            <a:ext cx="2133600" cy="852144"/>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762000" y="971550"/>
            <a:ext cx="3124662" cy="2590800"/>
          </a:xfrm>
          <a:prstGeom prst="rect">
            <a:avLst/>
          </a:prstGeom>
          <a:noFill/>
          <a:ln w="9525">
            <a:noFill/>
            <a:miter lim="800000"/>
            <a:headEnd/>
            <a:tailEnd/>
          </a:ln>
        </p:spPr>
      </p:pic>
    </p:spTree>
  </p:cSld>
  <p:clrMapOvr>
    <a:masterClrMapping/>
  </p:clrMapOvr>
  <p:transition spd="med" advTm="7000">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200" b="1" dirty="0" smtClean="0">
                <a:solidFill>
                  <a:srgbClr val="DF8126"/>
                </a:solidFill>
                <a:latin typeface="MyriadPro-Semibold" pitchFamily="34" charset="0"/>
              </a:rPr>
              <a:t>Legislative Activity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3600" b="1" dirty="0" smtClean="0">
                <a:solidFill>
                  <a:srgbClr val="DF8126"/>
                </a:solidFill>
                <a:latin typeface="MyriadPro-Semibold" pitchFamily="34" charset="0"/>
              </a:rPr>
              <a:t>2018 Economic Impact Survey Released!</a:t>
            </a:r>
            <a:endParaRPr lang="en-US" sz="3600" b="1" dirty="0">
              <a:solidFill>
                <a:srgbClr val="DF8126"/>
              </a:solidFill>
              <a:latin typeface="MyriadPro-Semibold" pitchFamily="34" charset="0"/>
            </a:endParaRPr>
          </a:p>
        </p:txBody>
      </p:sp>
      <p:sp>
        <p:nvSpPr>
          <p:cNvPr id="6" name="TextBox 5"/>
          <p:cNvSpPr txBox="1"/>
          <p:nvPr/>
        </p:nvSpPr>
        <p:spPr>
          <a:xfrm>
            <a:off x="4343400" y="971550"/>
            <a:ext cx="4191000" cy="2308324"/>
          </a:xfrm>
          <a:prstGeom prst="rect">
            <a:avLst/>
          </a:prstGeom>
          <a:noFill/>
        </p:spPr>
        <p:txBody>
          <a:bodyPr wrap="square" rtlCol="0">
            <a:spAutoFit/>
          </a:bodyPr>
          <a:lstStyle/>
          <a:p>
            <a:r>
              <a:rPr lang="en-US" sz="3600" dirty="0" smtClean="0">
                <a:solidFill>
                  <a:schemeClr val="bg1"/>
                </a:solidFill>
                <a:latin typeface="Desire Pro" pitchFamily="50" charset="0"/>
              </a:rPr>
              <a:t>Nursery sales totaled </a:t>
            </a:r>
            <a:r>
              <a:rPr lang="en-US" sz="3600" b="1" dirty="0" smtClean="0">
                <a:solidFill>
                  <a:schemeClr val="bg1"/>
                </a:solidFill>
                <a:latin typeface="Desire Pro" pitchFamily="50" charset="0"/>
              </a:rPr>
              <a:t>$500 Million. </a:t>
            </a:r>
            <a:r>
              <a:rPr lang="en-US" sz="3600" dirty="0" smtClean="0">
                <a:solidFill>
                  <a:schemeClr val="bg1"/>
                </a:solidFill>
                <a:latin typeface="Desire Pro" pitchFamily="50" charset="0"/>
              </a:rPr>
              <a:t>Labor still continues to be the major issue in the industry.</a:t>
            </a:r>
            <a:endParaRPr lang="en-US" sz="3600" dirty="0">
              <a:solidFill>
                <a:schemeClr val="bg1"/>
              </a:solidFill>
              <a:latin typeface="Desire Pro" pitchFamily="50" charset="0"/>
            </a:endParaRPr>
          </a:p>
        </p:txBody>
      </p:sp>
      <p:pic>
        <p:nvPicPr>
          <p:cNvPr id="5" name="Picture 4" descr="ANA Logo HR.png"/>
          <p:cNvPicPr>
            <a:picLocks noChangeAspect="1"/>
          </p:cNvPicPr>
          <p:nvPr/>
        </p:nvPicPr>
        <p:blipFill>
          <a:blip r:embed="rId2" cstate="print"/>
          <a:stretch>
            <a:fillRect/>
          </a:stretch>
        </p:blipFill>
        <p:spPr>
          <a:xfrm>
            <a:off x="457200" y="3714750"/>
            <a:ext cx="2133600" cy="852144"/>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1295400" y="895350"/>
            <a:ext cx="2714625" cy="2730182"/>
          </a:xfrm>
          <a:prstGeom prst="rect">
            <a:avLst/>
          </a:prstGeom>
          <a:noFill/>
          <a:ln w="9525">
            <a:noFill/>
            <a:miter lim="800000"/>
            <a:headEnd/>
            <a:tailEnd/>
          </a:ln>
        </p:spPr>
      </p:pic>
    </p:spTree>
  </p:cSld>
  <p:clrMapOvr>
    <a:masterClrMapping/>
  </p:clrMapOvr>
  <p:transition spd="med" advTm="7000">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200" b="1" dirty="0" smtClean="0">
                <a:solidFill>
                  <a:srgbClr val="DF8126"/>
                </a:solidFill>
                <a:latin typeface="MyriadPro-Semibold" pitchFamily="34" charset="0"/>
              </a:rPr>
              <a:t>Legislative Activity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400" b="1" dirty="0" smtClean="0">
                <a:solidFill>
                  <a:srgbClr val="DF8126"/>
                </a:solidFill>
                <a:latin typeface="MyriadPro-Semibold" pitchFamily="34" charset="0"/>
              </a:rPr>
              <a:t>Thank you! </a:t>
            </a:r>
            <a:endParaRPr lang="en-US" sz="4400" b="1" dirty="0">
              <a:solidFill>
                <a:srgbClr val="DF8126"/>
              </a:solidFill>
              <a:latin typeface="MyriadPro-Semibold" pitchFamily="34" charset="0"/>
            </a:endParaRPr>
          </a:p>
        </p:txBody>
      </p:sp>
      <p:sp>
        <p:nvSpPr>
          <p:cNvPr id="6" name="TextBox 5"/>
          <p:cNvSpPr txBox="1"/>
          <p:nvPr/>
        </p:nvSpPr>
        <p:spPr>
          <a:xfrm>
            <a:off x="914400" y="819150"/>
            <a:ext cx="7772400" cy="3847207"/>
          </a:xfrm>
          <a:prstGeom prst="rect">
            <a:avLst/>
          </a:prstGeom>
          <a:noFill/>
        </p:spPr>
        <p:txBody>
          <a:bodyPr wrap="square" rtlCol="0">
            <a:spAutoFit/>
          </a:bodyPr>
          <a:lstStyle/>
          <a:p>
            <a:pPr algn="ctr"/>
            <a:r>
              <a:rPr lang="en-US" sz="3200" dirty="0" smtClean="0">
                <a:solidFill>
                  <a:schemeClr val="bg1"/>
                </a:solidFill>
                <a:latin typeface="Desire PRO" pitchFamily="50" charset="0"/>
              </a:rPr>
              <a:t>Thank you to </a:t>
            </a:r>
            <a:r>
              <a:rPr lang="en-US" sz="3200" u="sng" dirty="0" smtClean="0">
                <a:solidFill>
                  <a:schemeClr val="bg1"/>
                </a:solidFill>
                <a:latin typeface="Desire PRO" pitchFamily="50" charset="0"/>
              </a:rPr>
              <a:t>Representative Tim Dunn</a:t>
            </a:r>
            <a:r>
              <a:rPr lang="en-US" sz="3200" dirty="0" smtClean="0">
                <a:solidFill>
                  <a:schemeClr val="bg1"/>
                </a:solidFill>
                <a:latin typeface="Desire PRO" pitchFamily="50" charset="0"/>
              </a:rPr>
              <a:t>, </a:t>
            </a:r>
            <a:r>
              <a:rPr lang="en-US" sz="3200" u="sng" dirty="0" smtClean="0">
                <a:solidFill>
                  <a:schemeClr val="bg1"/>
                </a:solidFill>
                <a:latin typeface="Desire PRO" pitchFamily="50" charset="0"/>
              </a:rPr>
              <a:t>Representative Sine Kerr, Representative Gail Griffin</a:t>
            </a:r>
            <a:r>
              <a:rPr lang="en-US" sz="3200" dirty="0" smtClean="0">
                <a:solidFill>
                  <a:schemeClr val="bg1"/>
                </a:solidFill>
                <a:latin typeface="Desire PRO" pitchFamily="50" charset="0"/>
              </a:rPr>
              <a:t>, </a:t>
            </a:r>
            <a:r>
              <a:rPr lang="en-US" sz="3200" u="sng" dirty="0" smtClean="0">
                <a:solidFill>
                  <a:schemeClr val="bg1"/>
                </a:solidFill>
                <a:latin typeface="Desire PRO" pitchFamily="50" charset="0"/>
              </a:rPr>
              <a:t>Senator David Farnsworth</a:t>
            </a:r>
            <a:r>
              <a:rPr lang="en-US" sz="3200" dirty="0" smtClean="0">
                <a:solidFill>
                  <a:schemeClr val="bg1"/>
                </a:solidFill>
                <a:latin typeface="Desire PRO" pitchFamily="50" charset="0"/>
              </a:rPr>
              <a:t>, </a:t>
            </a:r>
            <a:r>
              <a:rPr lang="en-US" sz="3200" u="sng" dirty="0" smtClean="0">
                <a:solidFill>
                  <a:schemeClr val="bg1"/>
                </a:solidFill>
                <a:latin typeface="Desire PRO" pitchFamily="50" charset="0"/>
              </a:rPr>
              <a:t>Senator Vince Leach</a:t>
            </a:r>
            <a:r>
              <a:rPr lang="en-US" sz="3200" dirty="0" smtClean="0">
                <a:solidFill>
                  <a:schemeClr val="bg1"/>
                </a:solidFill>
                <a:latin typeface="Desire PRO" pitchFamily="50" charset="0"/>
              </a:rPr>
              <a:t>, </a:t>
            </a:r>
            <a:r>
              <a:rPr lang="en-US" sz="3200" u="sng" dirty="0" smtClean="0">
                <a:solidFill>
                  <a:schemeClr val="bg1"/>
                </a:solidFill>
                <a:latin typeface="Desire PRO" pitchFamily="50" charset="0"/>
              </a:rPr>
              <a:t>Senator Michelle </a:t>
            </a:r>
            <a:r>
              <a:rPr lang="en-US" sz="3200" u="sng" dirty="0" err="1" smtClean="0">
                <a:solidFill>
                  <a:schemeClr val="bg1"/>
                </a:solidFill>
                <a:latin typeface="Desire PRO" pitchFamily="50" charset="0"/>
              </a:rPr>
              <a:t>Ugenti</a:t>
            </a:r>
            <a:r>
              <a:rPr lang="en-US" sz="3200" u="sng" dirty="0" smtClean="0">
                <a:solidFill>
                  <a:schemeClr val="bg1"/>
                </a:solidFill>
                <a:latin typeface="Desire PRO" pitchFamily="50" charset="0"/>
              </a:rPr>
              <a:t>-Rita</a:t>
            </a:r>
            <a:r>
              <a:rPr lang="en-US" sz="3200" dirty="0" smtClean="0">
                <a:solidFill>
                  <a:schemeClr val="bg1"/>
                </a:solidFill>
                <a:latin typeface="Desire PRO" pitchFamily="50" charset="0"/>
              </a:rPr>
              <a:t>, </a:t>
            </a:r>
            <a:r>
              <a:rPr lang="en-US" sz="3200" u="sng" dirty="0" smtClean="0">
                <a:solidFill>
                  <a:schemeClr val="bg1"/>
                </a:solidFill>
                <a:latin typeface="Desire PRO" pitchFamily="50" charset="0"/>
              </a:rPr>
              <a:t>Senator David Livingston </a:t>
            </a:r>
            <a:r>
              <a:rPr lang="en-US" sz="3200" dirty="0" smtClean="0">
                <a:solidFill>
                  <a:schemeClr val="bg1"/>
                </a:solidFill>
                <a:latin typeface="Desire PRO" pitchFamily="50" charset="0"/>
              </a:rPr>
              <a:t>and </a:t>
            </a:r>
            <a:r>
              <a:rPr lang="en-US" sz="3200" u="sng" dirty="0" smtClean="0">
                <a:solidFill>
                  <a:schemeClr val="bg1"/>
                </a:solidFill>
                <a:latin typeface="Desire PRO" pitchFamily="50" charset="0"/>
              </a:rPr>
              <a:t>Chairman JD Mesnard </a:t>
            </a:r>
            <a:r>
              <a:rPr lang="en-US" sz="3200" dirty="0" smtClean="0">
                <a:solidFill>
                  <a:schemeClr val="bg1"/>
                </a:solidFill>
                <a:latin typeface="Desire PRO" pitchFamily="50" charset="0"/>
              </a:rPr>
              <a:t>for all their work on these legislative issues with ANA!  </a:t>
            </a:r>
          </a:p>
          <a:p>
            <a:pPr algn="ctr"/>
            <a:endParaRPr lang="en-US" sz="2800" dirty="0" smtClean="0">
              <a:solidFill>
                <a:schemeClr val="bg1"/>
              </a:solidFill>
              <a:latin typeface="Desire PRO" pitchFamily="50" charset="0"/>
            </a:endParaRPr>
          </a:p>
          <a:p>
            <a:pPr algn="ctr"/>
            <a:endParaRPr lang="en-US" sz="2800" dirty="0" smtClean="0">
              <a:solidFill>
                <a:schemeClr val="bg1"/>
              </a:solidFill>
              <a:latin typeface="Desire PRO" pitchFamily="50" charset="0"/>
            </a:endParaRPr>
          </a:p>
          <a:p>
            <a:pPr algn="ctr"/>
            <a:endParaRPr lang="en-US" sz="2800" dirty="0" smtClean="0">
              <a:solidFill>
                <a:schemeClr val="bg1"/>
              </a:solidFill>
              <a:latin typeface="Desire PRO" pitchFamily="50" charset="0"/>
            </a:endParaRPr>
          </a:p>
        </p:txBody>
      </p:sp>
      <p:pic>
        <p:nvPicPr>
          <p:cNvPr id="5" name="Picture 4" descr="ANA Logo HR.png"/>
          <p:cNvPicPr>
            <a:picLocks noChangeAspect="1"/>
          </p:cNvPicPr>
          <p:nvPr/>
        </p:nvPicPr>
        <p:blipFill>
          <a:blip r:embed="rId2" cstate="print"/>
          <a:stretch>
            <a:fillRect/>
          </a:stretch>
        </p:blipFill>
        <p:spPr>
          <a:xfrm>
            <a:off x="457200" y="3600450"/>
            <a:ext cx="2417068" cy="852144"/>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Arizona Nursery Association</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600450"/>
            <a:ext cx="2417068" cy="852144"/>
          </a:xfrm>
          <a:prstGeom prst="rect">
            <a:avLst/>
          </a:prstGeom>
        </p:spPr>
      </p:pic>
      <p:sp>
        <p:nvSpPr>
          <p:cNvPr id="7" name="TextBox 6"/>
          <p:cNvSpPr txBox="1"/>
          <p:nvPr/>
        </p:nvSpPr>
        <p:spPr>
          <a:xfrm>
            <a:off x="609600" y="1771650"/>
            <a:ext cx="8229600" cy="1569660"/>
          </a:xfrm>
          <a:prstGeom prst="rect">
            <a:avLst/>
          </a:prstGeom>
          <a:noFill/>
        </p:spPr>
        <p:txBody>
          <a:bodyPr wrap="square" rtlCol="0">
            <a:spAutoFit/>
          </a:bodyPr>
          <a:lstStyle/>
          <a:p>
            <a:pPr algn="ctr"/>
            <a:r>
              <a:rPr lang="en-US" sz="9600" dirty="0" smtClean="0">
                <a:solidFill>
                  <a:schemeClr val="bg1"/>
                </a:solidFill>
                <a:latin typeface="Desire PRO" pitchFamily="50" charset="0"/>
              </a:rPr>
              <a:t>Out and About </a:t>
            </a:r>
            <a:endParaRPr lang="en-US" sz="9600" dirty="0">
              <a:solidFill>
                <a:schemeClr val="bg1"/>
              </a:solidFill>
              <a:latin typeface="Desire PRO" pitchFamily="50" charset="0"/>
            </a:endParaRPr>
          </a:p>
        </p:txBody>
      </p:sp>
    </p:spTree>
  </p:cSld>
  <p:clrMapOvr>
    <a:masterClrMapping/>
  </p:clrMapOvr>
  <p:transition spd="med" advTm="7000">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200" b="1" dirty="0" smtClean="0">
                <a:solidFill>
                  <a:srgbClr val="DF8126"/>
                </a:solidFill>
                <a:latin typeface="MyriadPro-Semibold" pitchFamily="34" charset="0"/>
              </a:rPr>
              <a:t>OUT and about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400" b="1" dirty="0" smtClean="0">
                <a:solidFill>
                  <a:srgbClr val="DF8126"/>
                </a:solidFill>
                <a:latin typeface="MyriadPro-Semibold" pitchFamily="34" charset="0"/>
              </a:rPr>
              <a:t>Arizona Nursery Association </a:t>
            </a:r>
            <a:endParaRPr lang="en-US" sz="4400" b="1" dirty="0">
              <a:solidFill>
                <a:srgbClr val="DF8126"/>
              </a:solidFill>
              <a:latin typeface="MyriadPro-Semibold" pitchFamily="34" charset="0"/>
            </a:endParaRPr>
          </a:p>
        </p:txBody>
      </p:sp>
      <p:sp>
        <p:nvSpPr>
          <p:cNvPr id="6" name="TextBox 5"/>
          <p:cNvSpPr txBox="1"/>
          <p:nvPr/>
        </p:nvSpPr>
        <p:spPr>
          <a:xfrm>
            <a:off x="838200" y="971551"/>
            <a:ext cx="7772400" cy="1384995"/>
          </a:xfrm>
          <a:prstGeom prst="rect">
            <a:avLst/>
          </a:prstGeom>
          <a:noFill/>
        </p:spPr>
        <p:txBody>
          <a:bodyPr wrap="square" rtlCol="0">
            <a:spAutoFit/>
          </a:bodyPr>
          <a:lstStyle/>
          <a:p>
            <a:pPr algn="ctr"/>
            <a:endParaRPr lang="en-US" sz="2800" dirty="0" smtClean="0">
              <a:latin typeface="Desire PRO" pitchFamily="50" charset="0"/>
            </a:endParaRPr>
          </a:p>
          <a:p>
            <a:pPr algn="ctr"/>
            <a:endParaRPr lang="en-US" sz="2800" dirty="0" smtClean="0">
              <a:latin typeface="Desire PRO" pitchFamily="50" charset="0"/>
            </a:endParaRPr>
          </a:p>
          <a:p>
            <a:pPr algn="ctr"/>
            <a:endParaRPr lang="en-US" sz="2800" dirty="0" smtClean="0">
              <a:latin typeface="Desire PRO" pitchFamily="50" charset="0"/>
            </a:endParaRPr>
          </a:p>
        </p:txBody>
      </p:sp>
      <p:pic>
        <p:nvPicPr>
          <p:cNvPr id="5" name="Picture 4" descr="ANA Logo HR.png"/>
          <p:cNvPicPr>
            <a:picLocks noChangeAspect="1"/>
          </p:cNvPicPr>
          <p:nvPr/>
        </p:nvPicPr>
        <p:blipFill>
          <a:blip r:embed="rId2" cstate="print"/>
          <a:stretch>
            <a:fillRect/>
          </a:stretch>
        </p:blipFill>
        <p:spPr>
          <a:xfrm>
            <a:off x="457200" y="3600450"/>
            <a:ext cx="2417068" cy="852144"/>
          </a:xfrm>
          <a:prstGeom prst="rect">
            <a:avLst/>
          </a:prstGeom>
        </p:spPr>
      </p:pic>
      <p:pic>
        <p:nvPicPr>
          <p:cNvPr id="8" name="Picture 7" descr="50324507_2308020335885618_934103155782713344_n (1).jpg"/>
          <p:cNvPicPr>
            <a:picLocks noChangeAspect="1"/>
          </p:cNvPicPr>
          <p:nvPr/>
        </p:nvPicPr>
        <p:blipFill>
          <a:blip r:embed="rId3" cstate="print"/>
          <a:stretch>
            <a:fillRect/>
          </a:stretch>
        </p:blipFill>
        <p:spPr>
          <a:xfrm>
            <a:off x="1981201" y="819150"/>
            <a:ext cx="2286000" cy="3047999"/>
          </a:xfrm>
          <a:prstGeom prst="rect">
            <a:avLst/>
          </a:prstGeom>
        </p:spPr>
      </p:pic>
      <p:pic>
        <p:nvPicPr>
          <p:cNvPr id="9" name="Picture 8" descr="53320745_2364203630267288_5411535256815665152_n.jpg"/>
          <p:cNvPicPr>
            <a:picLocks noChangeAspect="1"/>
          </p:cNvPicPr>
          <p:nvPr/>
        </p:nvPicPr>
        <p:blipFill>
          <a:blip r:embed="rId4" cstate="print"/>
          <a:stretch>
            <a:fillRect/>
          </a:stretch>
        </p:blipFill>
        <p:spPr>
          <a:xfrm>
            <a:off x="4648200" y="1123950"/>
            <a:ext cx="3126979" cy="2343150"/>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Arizona Nursery Association</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152400" y="3562350"/>
            <a:ext cx="2417068" cy="1042644"/>
          </a:xfrm>
          <a:prstGeom prst="rect">
            <a:avLst/>
          </a:prstGeom>
        </p:spPr>
      </p:pic>
      <p:sp>
        <p:nvSpPr>
          <p:cNvPr id="6" name="TextBox 5"/>
          <p:cNvSpPr txBox="1"/>
          <p:nvPr/>
        </p:nvSpPr>
        <p:spPr>
          <a:xfrm>
            <a:off x="1143000" y="1485900"/>
            <a:ext cx="7010400" cy="2308324"/>
          </a:xfrm>
          <a:prstGeom prst="rect">
            <a:avLst/>
          </a:prstGeom>
          <a:noFill/>
        </p:spPr>
        <p:txBody>
          <a:bodyPr wrap="square" rtlCol="0">
            <a:spAutoFit/>
          </a:bodyPr>
          <a:lstStyle/>
          <a:p>
            <a:pPr algn="ctr"/>
            <a:r>
              <a:rPr lang="en-US" sz="9600" dirty="0" smtClean="0">
                <a:solidFill>
                  <a:schemeClr val="bg1">
                    <a:lumMod val="85000"/>
                  </a:schemeClr>
                </a:solidFill>
                <a:latin typeface="Desire PRO" pitchFamily="50" charset="0"/>
              </a:rPr>
              <a:t>150 </a:t>
            </a:r>
          </a:p>
          <a:p>
            <a:pPr algn="ctr"/>
            <a:r>
              <a:rPr lang="en-US" sz="4800" dirty="0" smtClean="0">
                <a:solidFill>
                  <a:schemeClr val="bg1">
                    <a:lumMod val="85000"/>
                  </a:schemeClr>
                </a:solidFill>
                <a:latin typeface="Desire PRO" pitchFamily="50" charset="0"/>
              </a:rPr>
              <a:t>Member Companies Strong!</a:t>
            </a:r>
            <a:endParaRPr lang="en-US" sz="4800" dirty="0">
              <a:solidFill>
                <a:schemeClr val="bg1">
                  <a:lumMod val="85000"/>
                </a:schemeClr>
              </a:solidFill>
              <a:latin typeface="Desire PRO" pitchFamily="50" charset="0"/>
            </a:endParaRPr>
          </a:p>
        </p:txBody>
      </p:sp>
    </p:spTree>
  </p:cSld>
  <p:clrMapOvr>
    <a:masterClrMapping/>
  </p:clrMapOvr>
  <p:transition spd="med" advTm="7000">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200" b="1" dirty="0" smtClean="0">
                <a:solidFill>
                  <a:srgbClr val="DF8126"/>
                </a:solidFill>
                <a:latin typeface="MyriadPro-Semibold" pitchFamily="34" charset="0"/>
              </a:rPr>
              <a:t>OUT and about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400" b="1" dirty="0" smtClean="0">
                <a:solidFill>
                  <a:srgbClr val="DF8126"/>
                </a:solidFill>
                <a:latin typeface="MyriadPro-Semibold" pitchFamily="34" charset="0"/>
              </a:rPr>
              <a:t>Arizona Nursery Association </a:t>
            </a:r>
            <a:endParaRPr lang="en-US" sz="4400" b="1" dirty="0">
              <a:solidFill>
                <a:srgbClr val="DF8126"/>
              </a:solidFill>
              <a:latin typeface="MyriadPro-Semibold" pitchFamily="34" charset="0"/>
            </a:endParaRPr>
          </a:p>
        </p:txBody>
      </p:sp>
      <p:sp>
        <p:nvSpPr>
          <p:cNvPr id="6" name="TextBox 5"/>
          <p:cNvSpPr txBox="1"/>
          <p:nvPr/>
        </p:nvSpPr>
        <p:spPr>
          <a:xfrm>
            <a:off x="838200" y="971551"/>
            <a:ext cx="7772400" cy="1384995"/>
          </a:xfrm>
          <a:prstGeom prst="rect">
            <a:avLst/>
          </a:prstGeom>
          <a:noFill/>
        </p:spPr>
        <p:txBody>
          <a:bodyPr wrap="square" rtlCol="0">
            <a:spAutoFit/>
          </a:bodyPr>
          <a:lstStyle/>
          <a:p>
            <a:pPr algn="ctr"/>
            <a:endParaRPr lang="en-US" sz="2800" dirty="0" smtClean="0">
              <a:latin typeface="Desire PRO" pitchFamily="50" charset="0"/>
            </a:endParaRPr>
          </a:p>
          <a:p>
            <a:pPr algn="ctr"/>
            <a:endParaRPr lang="en-US" sz="2800" dirty="0" smtClean="0">
              <a:latin typeface="Desire PRO" pitchFamily="50" charset="0"/>
            </a:endParaRPr>
          </a:p>
          <a:p>
            <a:pPr algn="ctr"/>
            <a:endParaRPr lang="en-US" sz="2800" dirty="0" smtClean="0">
              <a:latin typeface="Desire PRO" pitchFamily="50" charset="0"/>
            </a:endParaRPr>
          </a:p>
        </p:txBody>
      </p:sp>
      <p:pic>
        <p:nvPicPr>
          <p:cNvPr id="5" name="Picture 4" descr="ANA Logo HR.png"/>
          <p:cNvPicPr>
            <a:picLocks noChangeAspect="1"/>
          </p:cNvPicPr>
          <p:nvPr/>
        </p:nvPicPr>
        <p:blipFill>
          <a:blip r:embed="rId2" cstate="print"/>
          <a:stretch>
            <a:fillRect/>
          </a:stretch>
        </p:blipFill>
        <p:spPr>
          <a:xfrm>
            <a:off x="457200" y="3714750"/>
            <a:ext cx="2209800" cy="852144"/>
          </a:xfrm>
          <a:prstGeom prst="rect">
            <a:avLst/>
          </a:prstGeom>
        </p:spPr>
      </p:pic>
      <p:pic>
        <p:nvPicPr>
          <p:cNvPr id="8" name="Picture 7" descr="51559134_2333963656624619_1234227902694817792_o.jpg"/>
          <p:cNvPicPr>
            <a:picLocks noChangeAspect="1"/>
          </p:cNvPicPr>
          <p:nvPr/>
        </p:nvPicPr>
        <p:blipFill>
          <a:blip r:embed="rId3" cstate="print"/>
          <a:stretch>
            <a:fillRect/>
          </a:stretch>
        </p:blipFill>
        <p:spPr>
          <a:xfrm>
            <a:off x="5562601" y="819151"/>
            <a:ext cx="2457450" cy="3276600"/>
          </a:xfrm>
          <a:prstGeom prst="rect">
            <a:avLst/>
          </a:prstGeom>
        </p:spPr>
      </p:pic>
      <p:pic>
        <p:nvPicPr>
          <p:cNvPr id="9" name="Picture 8" descr="240443_209855019035504_6953202_o.jpg"/>
          <p:cNvPicPr>
            <a:picLocks noChangeAspect="1"/>
          </p:cNvPicPr>
          <p:nvPr/>
        </p:nvPicPr>
        <p:blipFill>
          <a:blip r:embed="rId4" cstate="print"/>
          <a:stretch>
            <a:fillRect/>
          </a:stretch>
        </p:blipFill>
        <p:spPr>
          <a:xfrm>
            <a:off x="1219200" y="895350"/>
            <a:ext cx="3556000" cy="2667000"/>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200" b="1" dirty="0" smtClean="0">
                <a:solidFill>
                  <a:srgbClr val="DF8126"/>
                </a:solidFill>
                <a:latin typeface="MyriadPro-Semibold" pitchFamily="34" charset="0"/>
              </a:rPr>
              <a:t>OUT and about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400" b="1" dirty="0" smtClean="0">
                <a:solidFill>
                  <a:srgbClr val="DF8126"/>
                </a:solidFill>
                <a:latin typeface="MyriadPro-Semibold" pitchFamily="34" charset="0"/>
              </a:rPr>
              <a:t>Arizona Nursery Association </a:t>
            </a:r>
            <a:endParaRPr lang="en-US" sz="4400" b="1" dirty="0">
              <a:solidFill>
                <a:srgbClr val="DF8126"/>
              </a:solidFill>
              <a:latin typeface="MyriadPro-Semibold" pitchFamily="34" charset="0"/>
            </a:endParaRPr>
          </a:p>
        </p:txBody>
      </p:sp>
      <p:sp>
        <p:nvSpPr>
          <p:cNvPr id="6" name="TextBox 5"/>
          <p:cNvSpPr txBox="1"/>
          <p:nvPr/>
        </p:nvSpPr>
        <p:spPr>
          <a:xfrm>
            <a:off x="838200" y="971551"/>
            <a:ext cx="7772400" cy="1384995"/>
          </a:xfrm>
          <a:prstGeom prst="rect">
            <a:avLst/>
          </a:prstGeom>
          <a:noFill/>
        </p:spPr>
        <p:txBody>
          <a:bodyPr wrap="square" rtlCol="0">
            <a:spAutoFit/>
          </a:bodyPr>
          <a:lstStyle/>
          <a:p>
            <a:pPr algn="ctr"/>
            <a:endParaRPr lang="en-US" sz="2800" dirty="0" smtClean="0">
              <a:latin typeface="Desire PRO" pitchFamily="50" charset="0"/>
            </a:endParaRPr>
          </a:p>
          <a:p>
            <a:pPr algn="ctr"/>
            <a:endParaRPr lang="en-US" sz="2800" dirty="0" smtClean="0">
              <a:latin typeface="Desire PRO" pitchFamily="50" charset="0"/>
            </a:endParaRPr>
          </a:p>
          <a:p>
            <a:pPr algn="ctr"/>
            <a:endParaRPr lang="en-US" sz="2800" dirty="0" smtClean="0">
              <a:latin typeface="Desire PRO" pitchFamily="50" charset="0"/>
            </a:endParaRPr>
          </a:p>
        </p:txBody>
      </p:sp>
      <p:pic>
        <p:nvPicPr>
          <p:cNvPr id="5" name="Picture 4" descr="ANA Logo HR.png"/>
          <p:cNvPicPr>
            <a:picLocks noChangeAspect="1"/>
          </p:cNvPicPr>
          <p:nvPr/>
        </p:nvPicPr>
        <p:blipFill>
          <a:blip r:embed="rId2" cstate="print"/>
          <a:stretch>
            <a:fillRect/>
          </a:stretch>
        </p:blipFill>
        <p:spPr>
          <a:xfrm>
            <a:off x="457200" y="3714750"/>
            <a:ext cx="2133600" cy="852144"/>
          </a:xfrm>
          <a:prstGeom prst="rect">
            <a:avLst/>
          </a:prstGeom>
        </p:spPr>
      </p:pic>
      <p:pic>
        <p:nvPicPr>
          <p:cNvPr id="8" name="Picture 7" descr="53611094_2375831129104538_4958389071484289024_n (1).jpg"/>
          <p:cNvPicPr>
            <a:picLocks noChangeAspect="1"/>
          </p:cNvPicPr>
          <p:nvPr/>
        </p:nvPicPr>
        <p:blipFill>
          <a:blip r:embed="rId3" cstate="print"/>
          <a:stretch>
            <a:fillRect/>
          </a:stretch>
        </p:blipFill>
        <p:spPr>
          <a:xfrm>
            <a:off x="5486400" y="742950"/>
            <a:ext cx="2438400" cy="3251200"/>
          </a:xfrm>
          <a:prstGeom prst="rect">
            <a:avLst/>
          </a:prstGeom>
        </p:spPr>
      </p:pic>
      <p:pic>
        <p:nvPicPr>
          <p:cNvPr id="9" name="Picture 8" descr="53553198_2376579029029748_4273552262644629504_n (1).jpg"/>
          <p:cNvPicPr>
            <a:picLocks noChangeAspect="1"/>
          </p:cNvPicPr>
          <p:nvPr/>
        </p:nvPicPr>
        <p:blipFill>
          <a:blip r:embed="rId4" cstate="print"/>
          <a:stretch>
            <a:fillRect/>
          </a:stretch>
        </p:blipFill>
        <p:spPr>
          <a:xfrm>
            <a:off x="1905000" y="742950"/>
            <a:ext cx="2438399" cy="3251199"/>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200" b="1" dirty="0" smtClean="0">
                <a:solidFill>
                  <a:srgbClr val="DF8126"/>
                </a:solidFill>
                <a:latin typeface="MyriadPro-Semibold" pitchFamily="34" charset="0"/>
              </a:rPr>
              <a:t>OUT and about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400" b="1" dirty="0" smtClean="0">
                <a:solidFill>
                  <a:srgbClr val="DF8126"/>
                </a:solidFill>
                <a:latin typeface="MyriadPro-Semibold" pitchFamily="34" charset="0"/>
              </a:rPr>
              <a:t>Arizona Nursery Association </a:t>
            </a:r>
            <a:endParaRPr lang="en-US" sz="4400" b="1" dirty="0">
              <a:solidFill>
                <a:srgbClr val="DF8126"/>
              </a:solidFill>
              <a:latin typeface="MyriadPro-Semibold" pitchFamily="34" charset="0"/>
            </a:endParaRPr>
          </a:p>
        </p:txBody>
      </p:sp>
      <p:sp>
        <p:nvSpPr>
          <p:cNvPr id="6" name="TextBox 5"/>
          <p:cNvSpPr txBox="1"/>
          <p:nvPr/>
        </p:nvSpPr>
        <p:spPr>
          <a:xfrm>
            <a:off x="838200" y="971551"/>
            <a:ext cx="7772400" cy="1384995"/>
          </a:xfrm>
          <a:prstGeom prst="rect">
            <a:avLst/>
          </a:prstGeom>
          <a:noFill/>
        </p:spPr>
        <p:txBody>
          <a:bodyPr wrap="square" rtlCol="0">
            <a:spAutoFit/>
          </a:bodyPr>
          <a:lstStyle/>
          <a:p>
            <a:pPr algn="ctr"/>
            <a:endParaRPr lang="en-US" sz="2800" dirty="0" smtClean="0">
              <a:latin typeface="Desire PRO" pitchFamily="50" charset="0"/>
            </a:endParaRPr>
          </a:p>
          <a:p>
            <a:pPr algn="ctr"/>
            <a:endParaRPr lang="en-US" sz="2800" dirty="0" smtClean="0">
              <a:latin typeface="Desire PRO" pitchFamily="50" charset="0"/>
            </a:endParaRPr>
          </a:p>
          <a:p>
            <a:pPr algn="ctr"/>
            <a:endParaRPr lang="en-US" sz="2800" dirty="0" smtClean="0">
              <a:latin typeface="Desire PRO" pitchFamily="50" charset="0"/>
            </a:endParaRPr>
          </a:p>
        </p:txBody>
      </p:sp>
      <p:pic>
        <p:nvPicPr>
          <p:cNvPr id="5" name="Picture 4" descr="ANA Logo HR.png"/>
          <p:cNvPicPr>
            <a:picLocks noChangeAspect="1"/>
          </p:cNvPicPr>
          <p:nvPr/>
        </p:nvPicPr>
        <p:blipFill>
          <a:blip r:embed="rId2" cstate="print"/>
          <a:stretch>
            <a:fillRect/>
          </a:stretch>
        </p:blipFill>
        <p:spPr>
          <a:xfrm>
            <a:off x="533400" y="3714750"/>
            <a:ext cx="2057400" cy="852144"/>
          </a:xfrm>
          <a:prstGeom prst="rect">
            <a:avLst/>
          </a:prstGeom>
        </p:spPr>
      </p:pic>
      <p:pic>
        <p:nvPicPr>
          <p:cNvPr id="8" name="Picture 7" descr="54277847_2389712061049778_3682994349638942720_n.jpg"/>
          <p:cNvPicPr>
            <a:picLocks noChangeAspect="1"/>
          </p:cNvPicPr>
          <p:nvPr/>
        </p:nvPicPr>
        <p:blipFill>
          <a:blip r:embed="rId3" cstate="print"/>
          <a:stretch>
            <a:fillRect/>
          </a:stretch>
        </p:blipFill>
        <p:spPr>
          <a:xfrm>
            <a:off x="838200" y="895350"/>
            <a:ext cx="3454400" cy="2590800"/>
          </a:xfrm>
          <a:prstGeom prst="rect">
            <a:avLst/>
          </a:prstGeom>
        </p:spPr>
      </p:pic>
      <p:pic>
        <p:nvPicPr>
          <p:cNvPr id="9" name="Picture 8" descr="57251118_2428648133822837_4024786524204695552_n (1).jpg"/>
          <p:cNvPicPr>
            <a:picLocks noChangeAspect="1"/>
          </p:cNvPicPr>
          <p:nvPr/>
        </p:nvPicPr>
        <p:blipFill>
          <a:blip r:embed="rId4" cstate="print"/>
          <a:stretch>
            <a:fillRect/>
          </a:stretch>
        </p:blipFill>
        <p:spPr>
          <a:xfrm>
            <a:off x="4800600" y="971550"/>
            <a:ext cx="3810000" cy="2857500"/>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200" b="1" dirty="0" smtClean="0">
                <a:solidFill>
                  <a:srgbClr val="DF8126"/>
                </a:solidFill>
                <a:latin typeface="MyriadPro-Semibold" pitchFamily="34" charset="0"/>
              </a:rPr>
              <a:t>OUT and about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400" b="1" dirty="0" smtClean="0">
                <a:solidFill>
                  <a:srgbClr val="DF8126"/>
                </a:solidFill>
                <a:latin typeface="MyriadPro-Semibold" pitchFamily="34" charset="0"/>
              </a:rPr>
              <a:t>Arizona Nursery Association </a:t>
            </a:r>
            <a:endParaRPr lang="en-US" sz="4400" b="1" dirty="0">
              <a:solidFill>
                <a:srgbClr val="DF8126"/>
              </a:solidFill>
              <a:latin typeface="MyriadPro-Semibold" pitchFamily="34" charset="0"/>
            </a:endParaRPr>
          </a:p>
        </p:txBody>
      </p:sp>
      <p:sp>
        <p:nvSpPr>
          <p:cNvPr id="6" name="TextBox 5"/>
          <p:cNvSpPr txBox="1"/>
          <p:nvPr/>
        </p:nvSpPr>
        <p:spPr>
          <a:xfrm>
            <a:off x="838200" y="971551"/>
            <a:ext cx="7772400" cy="1384995"/>
          </a:xfrm>
          <a:prstGeom prst="rect">
            <a:avLst/>
          </a:prstGeom>
          <a:noFill/>
        </p:spPr>
        <p:txBody>
          <a:bodyPr wrap="square" rtlCol="0">
            <a:spAutoFit/>
          </a:bodyPr>
          <a:lstStyle/>
          <a:p>
            <a:pPr algn="ctr"/>
            <a:endParaRPr lang="en-US" sz="2800" dirty="0" smtClean="0">
              <a:latin typeface="Desire PRO" pitchFamily="50" charset="0"/>
            </a:endParaRPr>
          </a:p>
          <a:p>
            <a:pPr algn="ctr"/>
            <a:endParaRPr lang="en-US" sz="2800" dirty="0" smtClean="0">
              <a:latin typeface="Desire PRO" pitchFamily="50" charset="0"/>
            </a:endParaRPr>
          </a:p>
          <a:p>
            <a:pPr algn="ctr"/>
            <a:endParaRPr lang="en-US" sz="2800" dirty="0" smtClean="0">
              <a:latin typeface="Desire PRO" pitchFamily="50" charset="0"/>
            </a:endParaRPr>
          </a:p>
        </p:txBody>
      </p:sp>
      <p:pic>
        <p:nvPicPr>
          <p:cNvPr id="5" name="Picture 4" descr="ANA Logo HR.png"/>
          <p:cNvPicPr>
            <a:picLocks noChangeAspect="1"/>
          </p:cNvPicPr>
          <p:nvPr/>
        </p:nvPicPr>
        <p:blipFill>
          <a:blip r:embed="rId2" cstate="print"/>
          <a:stretch>
            <a:fillRect/>
          </a:stretch>
        </p:blipFill>
        <p:spPr>
          <a:xfrm>
            <a:off x="381000" y="3867150"/>
            <a:ext cx="2133600" cy="852144"/>
          </a:xfrm>
          <a:prstGeom prst="rect">
            <a:avLst/>
          </a:prstGeom>
        </p:spPr>
      </p:pic>
      <p:pic>
        <p:nvPicPr>
          <p:cNvPr id="8" name="Picture 7" descr="58375628_2448575991830051_5159641601068236800_n (2).jpg"/>
          <p:cNvPicPr>
            <a:picLocks noChangeAspect="1"/>
          </p:cNvPicPr>
          <p:nvPr/>
        </p:nvPicPr>
        <p:blipFill>
          <a:blip r:embed="rId3" cstate="print"/>
          <a:stretch>
            <a:fillRect/>
          </a:stretch>
        </p:blipFill>
        <p:spPr>
          <a:xfrm>
            <a:off x="4876800" y="971550"/>
            <a:ext cx="3886200" cy="2914650"/>
          </a:xfrm>
          <a:prstGeom prst="rect">
            <a:avLst/>
          </a:prstGeom>
        </p:spPr>
      </p:pic>
      <p:pic>
        <p:nvPicPr>
          <p:cNvPr id="9" name="Picture 8" descr="64572062_2541878032499846_7625679683467608064_n.jpg"/>
          <p:cNvPicPr>
            <a:picLocks noChangeAspect="1"/>
          </p:cNvPicPr>
          <p:nvPr/>
        </p:nvPicPr>
        <p:blipFill>
          <a:blip r:embed="rId4" cstate="print"/>
          <a:stretch>
            <a:fillRect/>
          </a:stretch>
        </p:blipFill>
        <p:spPr>
          <a:xfrm>
            <a:off x="609600" y="895350"/>
            <a:ext cx="3690491" cy="2867819"/>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200" b="1" dirty="0" smtClean="0">
                <a:solidFill>
                  <a:srgbClr val="DF8126"/>
                </a:solidFill>
                <a:latin typeface="MyriadPro-Semibold" pitchFamily="34" charset="0"/>
              </a:rPr>
              <a:t>OUT and about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400" b="1" dirty="0" smtClean="0">
                <a:solidFill>
                  <a:srgbClr val="DF8126"/>
                </a:solidFill>
                <a:latin typeface="MyriadPro-Semibold" pitchFamily="34" charset="0"/>
              </a:rPr>
              <a:t>Arizona Nursery Association </a:t>
            </a:r>
            <a:endParaRPr lang="en-US" sz="4400" b="1" dirty="0">
              <a:solidFill>
                <a:srgbClr val="DF8126"/>
              </a:solidFill>
              <a:latin typeface="MyriadPro-Semibold" pitchFamily="34" charset="0"/>
            </a:endParaRPr>
          </a:p>
        </p:txBody>
      </p:sp>
      <p:sp>
        <p:nvSpPr>
          <p:cNvPr id="6" name="TextBox 5"/>
          <p:cNvSpPr txBox="1"/>
          <p:nvPr/>
        </p:nvSpPr>
        <p:spPr>
          <a:xfrm>
            <a:off x="838200" y="971551"/>
            <a:ext cx="7772400" cy="1384995"/>
          </a:xfrm>
          <a:prstGeom prst="rect">
            <a:avLst/>
          </a:prstGeom>
          <a:noFill/>
        </p:spPr>
        <p:txBody>
          <a:bodyPr wrap="square" rtlCol="0">
            <a:spAutoFit/>
          </a:bodyPr>
          <a:lstStyle/>
          <a:p>
            <a:pPr algn="ctr"/>
            <a:endParaRPr lang="en-US" sz="2800" dirty="0" smtClean="0">
              <a:latin typeface="Desire PRO" pitchFamily="50" charset="0"/>
            </a:endParaRPr>
          </a:p>
          <a:p>
            <a:pPr algn="ctr"/>
            <a:endParaRPr lang="en-US" sz="2800" dirty="0" smtClean="0">
              <a:latin typeface="Desire PRO" pitchFamily="50" charset="0"/>
            </a:endParaRPr>
          </a:p>
          <a:p>
            <a:pPr algn="ctr"/>
            <a:endParaRPr lang="en-US" sz="2800" dirty="0" smtClean="0">
              <a:latin typeface="Desire PRO" pitchFamily="50" charset="0"/>
            </a:endParaRPr>
          </a:p>
        </p:txBody>
      </p:sp>
      <p:pic>
        <p:nvPicPr>
          <p:cNvPr id="5" name="Picture 4" descr="ANA Logo HR.png"/>
          <p:cNvPicPr>
            <a:picLocks noChangeAspect="1"/>
          </p:cNvPicPr>
          <p:nvPr/>
        </p:nvPicPr>
        <p:blipFill>
          <a:blip r:embed="rId2" cstate="print"/>
          <a:stretch>
            <a:fillRect/>
          </a:stretch>
        </p:blipFill>
        <p:spPr>
          <a:xfrm>
            <a:off x="457200" y="3714750"/>
            <a:ext cx="2133600" cy="852144"/>
          </a:xfrm>
          <a:prstGeom prst="rect">
            <a:avLst/>
          </a:prstGeom>
        </p:spPr>
      </p:pic>
      <p:pic>
        <p:nvPicPr>
          <p:cNvPr id="8" name="Picture 7" descr="70431200_2707303242623990_4230404389828820992_n.jpg"/>
          <p:cNvPicPr>
            <a:picLocks noChangeAspect="1"/>
          </p:cNvPicPr>
          <p:nvPr/>
        </p:nvPicPr>
        <p:blipFill>
          <a:blip r:embed="rId3" cstate="print"/>
          <a:stretch>
            <a:fillRect/>
          </a:stretch>
        </p:blipFill>
        <p:spPr>
          <a:xfrm>
            <a:off x="5562600" y="895350"/>
            <a:ext cx="2372519" cy="3069566"/>
          </a:xfrm>
          <a:prstGeom prst="rect">
            <a:avLst/>
          </a:prstGeom>
        </p:spPr>
      </p:pic>
      <p:pic>
        <p:nvPicPr>
          <p:cNvPr id="44034" name="Picture 2" descr="Image may contain: 2 people, people smiling, people standing, suit and outdoor"/>
          <p:cNvPicPr>
            <a:picLocks noChangeAspect="1" noChangeArrowheads="1"/>
          </p:cNvPicPr>
          <p:nvPr/>
        </p:nvPicPr>
        <p:blipFill>
          <a:blip r:embed="rId4" cstate="print"/>
          <a:srcRect/>
          <a:stretch>
            <a:fillRect/>
          </a:stretch>
        </p:blipFill>
        <p:spPr bwMode="auto">
          <a:xfrm>
            <a:off x="2133600" y="895350"/>
            <a:ext cx="2286000" cy="3048000"/>
          </a:xfrm>
          <a:prstGeom prst="rect">
            <a:avLst/>
          </a:prstGeom>
          <a:noFill/>
        </p:spPr>
      </p:pic>
    </p:spTree>
  </p:cSld>
  <p:clrMapOvr>
    <a:masterClrMapping/>
  </p:clrMapOvr>
  <p:transition spd="med" advTm="7000">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200" b="1" dirty="0" smtClean="0">
                <a:solidFill>
                  <a:srgbClr val="DF8126"/>
                </a:solidFill>
                <a:latin typeface="MyriadPro-Semibold" pitchFamily="34" charset="0"/>
              </a:rPr>
              <a:t>OUT and about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400" b="1" dirty="0" smtClean="0">
                <a:solidFill>
                  <a:srgbClr val="DF8126"/>
                </a:solidFill>
                <a:latin typeface="MyriadPro-Semibold" pitchFamily="34" charset="0"/>
              </a:rPr>
              <a:t>Arizona Nursery Association </a:t>
            </a:r>
            <a:endParaRPr lang="en-US" sz="4400" b="1" dirty="0">
              <a:solidFill>
                <a:srgbClr val="DF8126"/>
              </a:solidFill>
              <a:latin typeface="MyriadPro-Semibold" pitchFamily="34" charset="0"/>
            </a:endParaRPr>
          </a:p>
        </p:txBody>
      </p:sp>
      <p:sp>
        <p:nvSpPr>
          <p:cNvPr id="6" name="TextBox 5"/>
          <p:cNvSpPr txBox="1"/>
          <p:nvPr/>
        </p:nvSpPr>
        <p:spPr>
          <a:xfrm>
            <a:off x="838200" y="971551"/>
            <a:ext cx="7772400" cy="1384995"/>
          </a:xfrm>
          <a:prstGeom prst="rect">
            <a:avLst/>
          </a:prstGeom>
          <a:noFill/>
        </p:spPr>
        <p:txBody>
          <a:bodyPr wrap="square" rtlCol="0">
            <a:spAutoFit/>
          </a:bodyPr>
          <a:lstStyle/>
          <a:p>
            <a:pPr algn="ctr"/>
            <a:endParaRPr lang="en-US" sz="2800" dirty="0" smtClean="0">
              <a:latin typeface="Desire PRO" pitchFamily="50" charset="0"/>
            </a:endParaRPr>
          </a:p>
          <a:p>
            <a:pPr algn="ctr"/>
            <a:endParaRPr lang="en-US" sz="2800" dirty="0" smtClean="0">
              <a:latin typeface="Desire PRO" pitchFamily="50" charset="0"/>
            </a:endParaRPr>
          </a:p>
          <a:p>
            <a:pPr algn="ctr"/>
            <a:endParaRPr lang="en-US" sz="2800" dirty="0" smtClean="0">
              <a:latin typeface="Desire PRO" pitchFamily="50" charset="0"/>
            </a:endParaRPr>
          </a:p>
        </p:txBody>
      </p:sp>
      <p:pic>
        <p:nvPicPr>
          <p:cNvPr id="5" name="Picture 4" descr="ANA Logo HR.png"/>
          <p:cNvPicPr>
            <a:picLocks noChangeAspect="1"/>
          </p:cNvPicPr>
          <p:nvPr/>
        </p:nvPicPr>
        <p:blipFill>
          <a:blip r:embed="rId2" cstate="print"/>
          <a:stretch>
            <a:fillRect/>
          </a:stretch>
        </p:blipFill>
        <p:spPr>
          <a:xfrm>
            <a:off x="381000" y="3714750"/>
            <a:ext cx="2133600" cy="852144"/>
          </a:xfrm>
          <a:prstGeom prst="rect">
            <a:avLst/>
          </a:prstGeom>
        </p:spPr>
      </p:pic>
      <p:pic>
        <p:nvPicPr>
          <p:cNvPr id="8" name="Picture 7" descr="70334815_2707303512623963_3025262946260353024_n.jpg"/>
          <p:cNvPicPr>
            <a:picLocks noChangeAspect="1"/>
          </p:cNvPicPr>
          <p:nvPr/>
        </p:nvPicPr>
        <p:blipFill>
          <a:blip r:embed="rId3" cstate="print"/>
          <a:stretch>
            <a:fillRect/>
          </a:stretch>
        </p:blipFill>
        <p:spPr>
          <a:xfrm>
            <a:off x="5410200" y="819150"/>
            <a:ext cx="2569369" cy="3245518"/>
          </a:xfrm>
          <a:prstGeom prst="rect">
            <a:avLst/>
          </a:prstGeom>
        </p:spPr>
      </p:pic>
      <p:pic>
        <p:nvPicPr>
          <p:cNvPr id="10" name="Picture 9" descr="72488079_2768647369822910_1562731491396419584_n.jpg"/>
          <p:cNvPicPr>
            <a:picLocks noChangeAspect="1"/>
          </p:cNvPicPr>
          <p:nvPr/>
        </p:nvPicPr>
        <p:blipFill>
          <a:blip r:embed="rId4" cstate="print"/>
          <a:stretch>
            <a:fillRect/>
          </a:stretch>
        </p:blipFill>
        <p:spPr>
          <a:xfrm>
            <a:off x="1447800" y="1123950"/>
            <a:ext cx="3276600" cy="2457450"/>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200" b="1" dirty="0" smtClean="0">
                <a:solidFill>
                  <a:srgbClr val="DF8126"/>
                </a:solidFill>
                <a:latin typeface="MyriadPro-Semibold" pitchFamily="34" charset="0"/>
              </a:rPr>
              <a:t>OUT and about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400" b="1" dirty="0" smtClean="0">
                <a:solidFill>
                  <a:srgbClr val="DF8126"/>
                </a:solidFill>
                <a:latin typeface="MyriadPro-Semibold" pitchFamily="34" charset="0"/>
              </a:rPr>
              <a:t>Arizona Nursery Association </a:t>
            </a:r>
            <a:endParaRPr lang="en-US" sz="4400" b="1" dirty="0">
              <a:solidFill>
                <a:srgbClr val="DF8126"/>
              </a:solidFill>
              <a:latin typeface="MyriadPro-Semibold" pitchFamily="34" charset="0"/>
            </a:endParaRPr>
          </a:p>
        </p:txBody>
      </p:sp>
      <p:sp>
        <p:nvSpPr>
          <p:cNvPr id="6" name="TextBox 5"/>
          <p:cNvSpPr txBox="1"/>
          <p:nvPr/>
        </p:nvSpPr>
        <p:spPr>
          <a:xfrm>
            <a:off x="838200" y="971551"/>
            <a:ext cx="7772400" cy="1384995"/>
          </a:xfrm>
          <a:prstGeom prst="rect">
            <a:avLst/>
          </a:prstGeom>
          <a:noFill/>
        </p:spPr>
        <p:txBody>
          <a:bodyPr wrap="square" rtlCol="0">
            <a:spAutoFit/>
          </a:bodyPr>
          <a:lstStyle/>
          <a:p>
            <a:pPr algn="ctr"/>
            <a:endParaRPr lang="en-US" sz="2800" dirty="0" smtClean="0">
              <a:latin typeface="Desire PRO" pitchFamily="50" charset="0"/>
            </a:endParaRPr>
          </a:p>
          <a:p>
            <a:pPr algn="ctr"/>
            <a:endParaRPr lang="en-US" sz="2800" dirty="0" smtClean="0">
              <a:latin typeface="Desire PRO" pitchFamily="50" charset="0"/>
            </a:endParaRPr>
          </a:p>
          <a:p>
            <a:pPr algn="ctr"/>
            <a:endParaRPr lang="en-US" sz="2800" dirty="0" smtClean="0">
              <a:latin typeface="Desire PRO" pitchFamily="50" charset="0"/>
            </a:endParaRPr>
          </a:p>
        </p:txBody>
      </p:sp>
      <p:pic>
        <p:nvPicPr>
          <p:cNvPr id="5" name="Picture 4" descr="ANA Logo HR.png"/>
          <p:cNvPicPr>
            <a:picLocks noChangeAspect="1"/>
          </p:cNvPicPr>
          <p:nvPr/>
        </p:nvPicPr>
        <p:blipFill>
          <a:blip r:embed="rId2" cstate="print"/>
          <a:stretch>
            <a:fillRect/>
          </a:stretch>
        </p:blipFill>
        <p:spPr>
          <a:xfrm>
            <a:off x="381000" y="3714750"/>
            <a:ext cx="2057400" cy="852144"/>
          </a:xfrm>
          <a:prstGeom prst="rect">
            <a:avLst/>
          </a:prstGeom>
        </p:spPr>
      </p:pic>
      <p:pic>
        <p:nvPicPr>
          <p:cNvPr id="8" name="Picture 7" descr="76689000_2807249212629392_4912255517792927744_n.jpg"/>
          <p:cNvPicPr>
            <a:picLocks noChangeAspect="1"/>
          </p:cNvPicPr>
          <p:nvPr/>
        </p:nvPicPr>
        <p:blipFill>
          <a:blip r:embed="rId3" cstate="print"/>
          <a:stretch>
            <a:fillRect/>
          </a:stretch>
        </p:blipFill>
        <p:spPr>
          <a:xfrm>
            <a:off x="5257800" y="742950"/>
            <a:ext cx="2590800" cy="3454400"/>
          </a:xfrm>
          <a:prstGeom prst="rect">
            <a:avLst/>
          </a:prstGeom>
        </p:spPr>
      </p:pic>
      <p:pic>
        <p:nvPicPr>
          <p:cNvPr id="10" name="Picture 9" descr="75418168_2807249219296058_5743356935386693632_n.jpg"/>
          <p:cNvPicPr>
            <a:picLocks noChangeAspect="1"/>
          </p:cNvPicPr>
          <p:nvPr/>
        </p:nvPicPr>
        <p:blipFill>
          <a:blip r:embed="rId4" cstate="print"/>
          <a:stretch>
            <a:fillRect/>
          </a:stretch>
        </p:blipFill>
        <p:spPr>
          <a:xfrm>
            <a:off x="1828800" y="742950"/>
            <a:ext cx="2438400" cy="3251200"/>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Arizona Nursery Association</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600450"/>
            <a:ext cx="2417068" cy="852144"/>
          </a:xfrm>
          <a:prstGeom prst="rect">
            <a:avLst/>
          </a:prstGeom>
        </p:spPr>
      </p:pic>
      <p:sp>
        <p:nvSpPr>
          <p:cNvPr id="7" name="TextBox 6"/>
          <p:cNvSpPr txBox="1"/>
          <p:nvPr/>
        </p:nvSpPr>
        <p:spPr>
          <a:xfrm>
            <a:off x="609600" y="1771650"/>
            <a:ext cx="8229600" cy="1200329"/>
          </a:xfrm>
          <a:prstGeom prst="rect">
            <a:avLst/>
          </a:prstGeom>
          <a:noFill/>
        </p:spPr>
        <p:txBody>
          <a:bodyPr wrap="square" rtlCol="0">
            <a:spAutoFit/>
          </a:bodyPr>
          <a:lstStyle/>
          <a:p>
            <a:r>
              <a:rPr lang="en-US" sz="7200" dirty="0" smtClean="0">
                <a:solidFill>
                  <a:schemeClr val="bg1"/>
                </a:solidFill>
                <a:latin typeface="Desire PRO" pitchFamily="50" charset="0"/>
              </a:rPr>
              <a:t>ANAFUND Scholarship Program </a:t>
            </a:r>
            <a:endParaRPr lang="en-US" sz="7200" dirty="0">
              <a:solidFill>
                <a:schemeClr val="bg1"/>
              </a:solidFill>
              <a:latin typeface="Desire PRO" pitchFamily="50" charset="0"/>
            </a:endParaRPr>
          </a:p>
        </p:txBody>
      </p:sp>
    </p:spTree>
  </p:cSld>
  <p:clrMapOvr>
    <a:masterClrMapping/>
  </p:clrMapOvr>
  <p:transition spd="med" advTm="7000">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Arizona Nursery Association</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600450"/>
            <a:ext cx="2417068" cy="852144"/>
          </a:xfrm>
          <a:prstGeom prst="rect">
            <a:avLst/>
          </a:prstGeom>
        </p:spPr>
      </p:pic>
      <p:sp>
        <p:nvSpPr>
          <p:cNvPr id="7" name="TextBox 6"/>
          <p:cNvSpPr txBox="1"/>
          <p:nvPr/>
        </p:nvSpPr>
        <p:spPr>
          <a:xfrm>
            <a:off x="457200" y="1028700"/>
            <a:ext cx="8229600" cy="3416320"/>
          </a:xfrm>
          <a:prstGeom prst="rect">
            <a:avLst/>
          </a:prstGeom>
          <a:noFill/>
        </p:spPr>
        <p:txBody>
          <a:bodyPr wrap="square" rtlCol="0">
            <a:spAutoFit/>
          </a:bodyPr>
          <a:lstStyle/>
          <a:p>
            <a:pPr algn="ctr"/>
            <a:r>
              <a:rPr lang="en-US" sz="7200" dirty="0" smtClean="0">
                <a:solidFill>
                  <a:schemeClr val="bg1"/>
                </a:solidFill>
                <a:latin typeface="Desire PRO" pitchFamily="50" charset="0"/>
              </a:rPr>
              <a:t>ANAFUND awarded scholarships to 14 individuals totaling  $35,400! </a:t>
            </a:r>
            <a:endParaRPr lang="en-US" sz="7200" dirty="0">
              <a:solidFill>
                <a:schemeClr val="bg1"/>
              </a:solidFill>
              <a:latin typeface="Desire PRO" pitchFamily="50" charset="0"/>
            </a:endParaRPr>
          </a:p>
        </p:txBody>
      </p:sp>
    </p:spTree>
  </p:cSld>
  <p:clrMapOvr>
    <a:masterClrMapping/>
  </p:clrMapOvr>
  <p:transition spd="med" advTm="7000">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a:effectLst>
            <a:reflection blurRad="6350" stA="52000" endA="300" endPos="35000" dir="5400000" sy="-100000" algn="bl" rotWithShape="0"/>
          </a:effectLst>
        </p:spPr>
        <p:txBody>
          <a:bodyPr>
            <a:normAutofit fontScale="90000"/>
          </a:bodyPr>
          <a:lstStyle/>
          <a:p>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Arizona Nursery Association</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600450"/>
            <a:ext cx="2417068" cy="852144"/>
          </a:xfrm>
          <a:prstGeom prst="rect">
            <a:avLst/>
          </a:prstGeom>
        </p:spPr>
      </p:pic>
      <p:sp>
        <p:nvSpPr>
          <p:cNvPr id="7" name="TextBox 6"/>
          <p:cNvSpPr txBox="1"/>
          <p:nvPr/>
        </p:nvSpPr>
        <p:spPr>
          <a:xfrm>
            <a:off x="457200" y="2057400"/>
            <a:ext cx="8229600" cy="1200329"/>
          </a:xfrm>
          <a:prstGeom prst="rect">
            <a:avLst/>
          </a:prstGeom>
          <a:noFill/>
        </p:spPr>
        <p:txBody>
          <a:bodyPr wrap="square" rtlCol="0">
            <a:spAutoFit/>
          </a:bodyPr>
          <a:lstStyle/>
          <a:p>
            <a:pPr algn="ctr"/>
            <a:r>
              <a:rPr lang="en-US" sz="7200" dirty="0" smtClean="0">
                <a:solidFill>
                  <a:schemeClr val="bg1"/>
                </a:solidFill>
                <a:latin typeface="Desire PRO" pitchFamily="50" charset="0"/>
              </a:rPr>
              <a:t>Here are the recipients…</a:t>
            </a:r>
            <a:endParaRPr lang="en-US" sz="7200" dirty="0">
              <a:solidFill>
                <a:schemeClr val="bg1"/>
              </a:solidFill>
              <a:latin typeface="Desire PRO" pitchFamily="50" charset="0"/>
            </a:endParaRPr>
          </a:p>
        </p:txBody>
      </p:sp>
    </p:spTree>
  </p:cSld>
  <p:clrMapOvr>
    <a:masterClrMapping/>
  </p:clrMapOvr>
  <p:transition spd="med" advTm="700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Arizona Nursery Association</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381000" y="3409950"/>
            <a:ext cx="2417068" cy="1118844"/>
          </a:xfrm>
          <a:prstGeom prst="rect">
            <a:avLst/>
          </a:prstGeom>
        </p:spPr>
      </p:pic>
      <p:sp>
        <p:nvSpPr>
          <p:cNvPr id="6" name="TextBox 5"/>
          <p:cNvSpPr txBox="1"/>
          <p:nvPr/>
        </p:nvSpPr>
        <p:spPr>
          <a:xfrm>
            <a:off x="152400" y="1885950"/>
            <a:ext cx="9144000" cy="1446550"/>
          </a:xfrm>
          <a:prstGeom prst="rect">
            <a:avLst/>
          </a:prstGeom>
          <a:noFill/>
        </p:spPr>
        <p:txBody>
          <a:bodyPr wrap="square" rtlCol="0">
            <a:spAutoFit/>
          </a:bodyPr>
          <a:lstStyle/>
          <a:p>
            <a:r>
              <a:rPr lang="en-US" sz="8800" dirty="0" smtClean="0">
                <a:solidFill>
                  <a:schemeClr val="bg1"/>
                </a:solidFill>
                <a:latin typeface="Desire PRO" pitchFamily="50" charset="0"/>
              </a:rPr>
              <a:t>2019 ANA Events &amp; Activities  </a:t>
            </a:r>
            <a:endParaRPr lang="en-US" sz="8800" dirty="0">
              <a:solidFill>
                <a:schemeClr val="bg1"/>
              </a:solidFill>
              <a:latin typeface="Desire PRO" pitchFamily="50" charset="0"/>
            </a:endParaRPr>
          </a:p>
        </p:txBody>
      </p:sp>
    </p:spTree>
  </p:cSld>
  <p:clrMapOvr>
    <a:masterClrMapping/>
  </p:clrMapOvr>
  <p:transition spd="med" advTm="7000">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2700" b="1" dirty="0" smtClean="0">
                <a:solidFill>
                  <a:srgbClr val="DF8126"/>
                </a:solidFill>
                <a:latin typeface="MyriadPro-Semibold" pitchFamily="34" charset="0"/>
              </a:rPr>
              <a:t>ANAFUND Scholarship Program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a:ln w="3175">
            <a:noFill/>
          </a:ln>
        </p:spPr>
        <p:txBody>
          <a:bodyPr>
            <a:noAutofit/>
          </a:bodyPr>
          <a:lstStyle/>
          <a:p>
            <a:pPr algn="ctr"/>
            <a:r>
              <a:rPr lang="en-US" sz="4400" b="1" dirty="0" smtClean="0">
                <a:solidFill>
                  <a:srgbClr val="DF8126"/>
                </a:solidFill>
                <a:latin typeface="MyriadPro-Semibold" pitchFamily="34" charset="0"/>
              </a:rPr>
              <a:t>Congratulations! </a:t>
            </a:r>
            <a:endParaRPr lang="en-US" sz="44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790950"/>
            <a:ext cx="2209800" cy="852144"/>
          </a:xfrm>
          <a:prstGeom prst="rect">
            <a:avLst/>
          </a:prstGeom>
        </p:spPr>
      </p:pic>
      <p:sp>
        <p:nvSpPr>
          <p:cNvPr id="7" name="TextBox 6"/>
          <p:cNvSpPr txBox="1"/>
          <p:nvPr/>
        </p:nvSpPr>
        <p:spPr>
          <a:xfrm>
            <a:off x="4267200" y="914400"/>
            <a:ext cx="4419600" cy="3108543"/>
          </a:xfrm>
          <a:prstGeom prst="rect">
            <a:avLst/>
          </a:prstGeom>
          <a:noFill/>
        </p:spPr>
        <p:txBody>
          <a:bodyPr wrap="square" rtlCol="0">
            <a:spAutoFit/>
          </a:bodyPr>
          <a:lstStyle/>
          <a:p>
            <a:pPr>
              <a:buSzPct val="60000"/>
              <a:buFont typeface="Wingdings" pitchFamily="2" charset="2"/>
              <a:buChar char="Ø"/>
            </a:pPr>
            <a:r>
              <a:rPr lang="en-US" sz="2800" dirty="0" smtClean="0">
                <a:solidFill>
                  <a:schemeClr val="bg1"/>
                </a:solidFill>
                <a:latin typeface="Desire Pro" pitchFamily="50" charset="0"/>
              </a:rPr>
              <a:t>Lauren Reeves, 22</a:t>
            </a:r>
          </a:p>
          <a:p>
            <a:pPr>
              <a:buSzPct val="60000"/>
              <a:buFont typeface="Wingdings" pitchFamily="2" charset="2"/>
              <a:buChar char="Ø"/>
            </a:pPr>
            <a:r>
              <a:rPr lang="en-US" sz="2800" dirty="0" smtClean="0">
                <a:solidFill>
                  <a:schemeClr val="bg1"/>
                </a:solidFill>
                <a:latin typeface="Desire Pro" pitchFamily="50" charset="0"/>
              </a:rPr>
              <a:t>From Chandler, AZ </a:t>
            </a:r>
          </a:p>
          <a:p>
            <a:pPr>
              <a:buSzPct val="60000"/>
              <a:buFont typeface="Wingdings" pitchFamily="2" charset="2"/>
              <a:buChar char="Ø"/>
            </a:pPr>
            <a:r>
              <a:rPr lang="en-US" sz="2800" dirty="0" smtClean="0">
                <a:solidFill>
                  <a:schemeClr val="bg1"/>
                </a:solidFill>
                <a:latin typeface="Desire Pro" pitchFamily="50" charset="0"/>
              </a:rPr>
              <a:t>Junior at Arizona State University for Landscape Architecture/Sustainability </a:t>
            </a:r>
          </a:p>
          <a:p>
            <a:pPr>
              <a:buSzPct val="60000"/>
              <a:buFont typeface="Wingdings" pitchFamily="2" charset="2"/>
              <a:buChar char="Ø"/>
            </a:pPr>
            <a:r>
              <a:rPr lang="en-US" sz="2800" dirty="0" smtClean="0">
                <a:solidFill>
                  <a:schemeClr val="bg1"/>
                </a:solidFill>
                <a:latin typeface="Desire Pro" pitchFamily="50" charset="0"/>
              </a:rPr>
              <a:t>GPA 3.7</a:t>
            </a:r>
          </a:p>
          <a:p>
            <a:pPr>
              <a:buSzPct val="60000"/>
              <a:buFont typeface="Wingdings" pitchFamily="2" charset="2"/>
              <a:buChar char="Ø"/>
            </a:pPr>
            <a:r>
              <a:rPr lang="en-US" sz="2800" dirty="0" smtClean="0">
                <a:solidFill>
                  <a:schemeClr val="bg1"/>
                </a:solidFill>
                <a:latin typeface="Desire Pro" pitchFamily="50" charset="0"/>
              </a:rPr>
              <a:t>$2,500 General Funds</a:t>
            </a:r>
          </a:p>
          <a:p>
            <a:endParaRPr lang="en-US" sz="2800" dirty="0" smtClean="0">
              <a:latin typeface="Desire Pro" pitchFamily="50" charset="0"/>
            </a:endParaRPr>
          </a:p>
        </p:txBody>
      </p:sp>
    </p:spTree>
  </p:cSld>
  <p:clrMapOvr>
    <a:masterClrMapping/>
  </p:clrMapOvr>
  <p:transition spd="med" advTm="7000">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2700" b="1" dirty="0" smtClean="0">
                <a:solidFill>
                  <a:srgbClr val="DF8126"/>
                </a:solidFill>
                <a:latin typeface="MyriadPro-Semibold" pitchFamily="34" charset="0"/>
              </a:rPr>
              <a:t>ANAFUND Scholarship Program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a:ln w="3175">
            <a:noFill/>
          </a:ln>
        </p:spPr>
        <p:txBody>
          <a:bodyPr>
            <a:noAutofit/>
          </a:bodyPr>
          <a:lstStyle/>
          <a:p>
            <a:pPr algn="ctr"/>
            <a:r>
              <a:rPr lang="en-US" sz="4400" b="1" dirty="0" smtClean="0">
                <a:solidFill>
                  <a:srgbClr val="DF8126"/>
                </a:solidFill>
                <a:latin typeface="MyriadPro-Semibold" pitchFamily="34" charset="0"/>
              </a:rPr>
              <a:t>Congratulations! </a:t>
            </a:r>
            <a:endParaRPr lang="en-US" sz="44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790950"/>
            <a:ext cx="2209800" cy="852144"/>
          </a:xfrm>
          <a:prstGeom prst="rect">
            <a:avLst/>
          </a:prstGeom>
        </p:spPr>
      </p:pic>
      <p:sp>
        <p:nvSpPr>
          <p:cNvPr id="7" name="TextBox 6"/>
          <p:cNvSpPr txBox="1"/>
          <p:nvPr/>
        </p:nvSpPr>
        <p:spPr>
          <a:xfrm>
            <a:off x="4267200" y="914400"/>
            <a:ext cx="4419600" cy="3539430"/>
          </a:xfrm>
          <a:prstGeom prst="rect">
            <a:avLst/>
          </a:prstGeom>
          <a:noFill/>
        </p:spPr>
        <p:txBody>
          <a:bodyPr wrap="square" rtlCol="0">
            <a:spAutoFit/>
          </a:bodyPr>
          <a:lstStyle/>
          <a:p>
            <a:pPr>
              <a:buSzPct val="60000"/>
              <a:buFont typeface="Wingdings" pitchFamily="2" charset="2"/>
              <a:buChar char="Ø"/>
            </a:pPr>
            <a:r>
              <a:rPr lang="en-US" sz="2800" dirty="0" smtClean="0">
                <a:solidFill>
                  <a:schemeClr val="bg1"/>
                </a:solidFill>
                <a:latin typeface="Desire Pro" pitchFamily="50" charset="0"/>
              </a:rPr>
              <a:t>Paige </a:t>
            </a:r>
            <a:r>
              <a:rPr lang="en-US" sz="2800" dirty="0" err="1" smtClean="0">
                <a:solidFill>
                  <a:schemeClr val="bg1"/>
                </a:solidFill>
                <a:latin typeface="Desire Pro" pitchFamily="50" charset="0"/>
              </a:rPr>
              <a:t>Gangloff</a:t>
            </a:r>
            <a:r>
              <a:rPr lang="en-US" sz="2800" dirty="0" smtClean="0">
                <a:solidFill>
                  <a:schemeClr val="bg1"/>
                </a:solidFill>
                <a:latin typeface="Desire Pro" pitchFamily="50" charset="0"/>
              </a:rPr>
              <a:t>, 21</a:t>
            </a:r>
          </a:p>
          <a:p>
            <a:pPr>
              <a:buSzPct val="60000"/>
              <a:buFont typeface="Wingdings" pitchFamily="2" charset="2"/>
              <a:buChar char="Ø"/>
            </a:pPr>
            <a:r>
              <a:rPr lang="en-US" sz="2800" dirty="0" smtClean="0">
                <a:solidFill>
                  <a:schemeClr val="bg1"/>
                </a:solidFill>
                <a:latin typeface="Desire Pro" pitchFamily="50" charset="0"/>
              </a:rPr>
              <a:t>From Phoenix, AZ</a:t>
            </a:r>
          </a:p>
          <a:p>
            <a:pPr>
              <a:buSzPct val="60000"/>
              <a:buFont typeface="Wingdings" pitchFamily="2" charset="2"/>
              <a:buChar char="Ø"/>
            </a:pPr>
            <a:r>
              <a:rPr lang="en-US" sz="2800" dirty="0" smtClean="0">
                <a:solidFill>
                  <a:schemeClr val="bg1"/>
                </a:solidFill>
                <a:latin typeface="Desire Pro" pitchFamily="50" charset="0"/>
              </a:rPr>
              <a:t>Junior at the University of Arizona for Ag Tech Mgmt &amp; Education</a:t>
            </a:r>
          </a:p>
          <a:p>
            <a:pPr>
              <a:buSzPct val="60000"/>
              <a:buFont typeface="Wingdings" pitchFamily="2" charset="2"/>
              <a:buChar char="Ø"/>
            </a:pPr>
            <a:r>
              <a:rPr lang="en-US" sz="2800" dirty="0" smtClean="0">
                <a:solidFill>
                  <a:schemeClr val="bg1"/>
                </a:solidFill>
                <a:latin typeface="Desire Pro" pitchFamily="50" charset="0"/>
              </a:rPr>
              <a:t>GPA 3.5</a:t>
            </a:r>
          </a:p>
          <a:p>
            <a:pPr>
              <a:buSzPct val="60000"/>
              <a:buFont typeface="Wingdings" pitchFamily="2" charset="2"/>
              <a:buChar char="Ø"/>
            </a:pPr>
            <a:r>
              <a:rPr lang="en-US" sz="2800" dirty="0" smtClean="0">
                <a:solidFill>
                  <a:schemeClr val="bg1"/>
                </a:solidFill>
                <a:latin typeface="Desire Pro" pitchFamily="50" charset="0"/>
              </a:rPr>
              <a:t>$675 Farber, $650 Becker and $1,000 General Funds</a:t>
            </a:r>
          </a:p>
          <a:p>
            <a:endParaRPr lang="en-US" sz="2800" dirty="0" smtClean="0">
              <a:latin typeface="Desire Pro" pitchFamily="50" charset="0"/>
            </a:endParaRPr>
          </a:p>
        </p:txBody>
      </p:sp>
      <p:pic>
        <p:nvPicPr>
          <p:cNvPr id="6" name="Picture 5" descr="Paige G.jpg"/>
          <p:cNvPicPr>
            <a:picLocks noChangeAspect="1"/>
          </p:cNvPicPr>
          <p:nvPr/>
        </p:nvPicPr>
        <p:blipFill>
          <a:blip r:embed="rId3" cstate="print"/>
          <a:stretch>
            <a:fillRect/>
          </a:stretch>
        </p:blipFill>
        <p:spPr>
          <a:xfrm>
            <a:off x="990600" y="1200150"/>
            <a:ext cx="3124200" cy="2343150"/>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2700" b="1" dirty="0" smtClean="0">
                <a:solidFill>
                  <a:srgbClr val="DF8126"/>
                </a:solidFill>
                <a:latin typeface="MyriadPro-Semibold" pitchFamily="34" charset="0"/>
              </a:rPr>
              <a:t>ANAFUND Scholarship Program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a:ln w="3175">
            <a:noFill/>
          </a:ln>
        </p:spPr>
        <p:txBody>
          <a:bodyPr>
            <a:noAutofit/>
          </a:bodyPr>
          <a:lstStyle/>
          <a:p>
            <a:pPr algn="ctr"/>
            <a:r>
              <a:rPr lang="en-US" sz="4400" b="1" dirty="0" smtClean="0">
                <a:solidFill>
                  <a:srgbClr val="DF8126"/>
                </a:solidFill>
                <a:latin typeface="MyriadPro-Semibold" pitchFamily="34" charset="0"/>
              </a:rPr>
              <a:t>Congratulations! </a:t>
            </a:r>
            <a:endParaRPr lang="en-US" sz="44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790950"/>
            <a:ext cx="2209800" cy="852144"/>
          </a:xfrm>
          <a:prstGeom prst="rect">
            <a:avLst/>
          </a:prstGeom>
        </p:spPr>
      </p:pic>
      <p:sp>
        <p:nvSpPr>
          <p:cNvPr id="7" name="TextBox 6"/>
          <p:cNvSpPr txBox="1"/>
          <p:nvPr/>
        </p:nvSpPr>
        <p:spPr>
          <a:xfrm>
            <a:off x="4267200" y="914400"/>
            <a:ext cx="4419600" cy="3539430"/>
          </a:xfrm>
          <a:prstGeom prst="rect">
            <a:avLst/>
          </a:prstGeom>
          <a:noFill/>
        </p:spPr>
        <p:txBody>
          <a:bodyPr wrap="square" rtlCol="0">
            <a:spAutoFit/>
          </a:bodyPr>
          <a:lstStyle/>
          <a:p>
            <a:pPr>
              <a:buSzPct val="60000"/>
              <a:buFont typeface="Wingdings" pitchFamily="2" charset="2"/>
              <a:buChar char="Ø"/>
            </a:pPr>
            <a:r>
              <a:rPr lang="en-US" sz="2800" dirty="0" smtClean="0">
                <a:solidFill>
                  <a:schemeClr val="bg1"/>
                </a:solidFill>
                <a:latin typeface="Desire Pro" pitchFamily="50" charset="0"/>
              </a:rPr>
              <a:t>Amy </a:t>
            </a:r>
            <a:r>
              <a:rPr lang="en-US" sz="2800" dirty="0" err="1" smtClean="0">
                <a:solidFill>
                  <a:schemeClr val="bg1"/>
                </a:solidFill>
                <a:latin typeface="Desire Pro" pitchFamily="50" charset="0"/>
              </a:rPr>
              <a:t>Cejka</a:t>
            </a:r>
            <a:r>
              <a:rPr lang="en-US" sz="2800" dirty="0" smtClean="0">
                <a:solidFill>
                  <a:schemeClr val="bg1"/>
                </a:solidFill>
                <a:latin typeface="Desire Pro" pitchFamily="50" charset="0"/>
              </a:rPr>
              <a:t>, 21</a:t>
            </a:r>
          </a:p>
          <a:p>
            <a:pPr>
              <a:buSzPct val="60000"/>
              <a:buFont typeface="Wingdings" pitchFamily="2" charset="2"/>
              <a:buChar char="Ø"/>
            </a:pPr>
            <a:r>
              <a:rPr lang="en-US" sz="2800" dirty="0" smtClean="0">
                <a:solidFill>
                  <a:schemeClr val="bg1"/>
                </a:solidFill>
                <a:latin typeface="Desire Pro" pitchFamily="50" charset="0"/>
              </a:rPr>
              <a:t>From Phoenix, AZ </a:t>
            </a:r>
          </a:p>
          <a:p>
            <a:pPr>
              <a:buSzPct val="60000"/>
              <a:buFont typeface="Wingdings" pitchFamily="2" charset="2"/>
              <a:buChar char="Ø"/>
            </a:pPr>
            <a:r>
              <a:rPr lang="en-US" sz="2800" dirty="0" smtClean="0">
                <a:solidFill>
                  <a:schemeClr val="bg1"/>
                </a:solidFill>
                <a:latin typeface="Desire Pro" pitchFamily="50" charset="0"/>
              </a:rPr>
              <a:t>Junior at Mesa Community College for Greenhouse Management</a:t>
            </a:r>
          </a:p>
          <a:p>
            <a:pPr>
              <a:buSzPct val="60000"/>
              <a:buFont typeface="Wingdings" pitchFamily="2" charset="2"/>
              <a:buChar char="Ø"/>
            </a:pPr>
            <a:r>
              <a:rPr lang="en-US" sz="2800" dirty="0" smtClean="0">
                <a:solidFill>
                  <a:schemeClr val="bg1"/>
                </a:solidFill>
                <a:latin typeface="Desire Pro" pitchFamily="50" charset="0"/>
              </a:rPr>
              <a:t>GPA 3.73</a:t>
            </a:r>
          </a:p>
          <a:p>
            <a:pPr>
              <a:buSzPct val="60000"/>
              <a:buFont typeface="Wingdings" pitchFamily="2" charset="2"/>
              <a:buChar char="Ø"/>
            </a:pPr>
            <a:r>
              <a:rPr lang="en-US" sz="2800" dirty="0" smtClean="0">
                <a:solidFill>
                  <a:schemeClr val="bg1"/>
                </a:solidFill>
                <a:latin typeface="Desire Pro" pitchFamily="50" charset="0"/>
              </a:rPr>
              <a:t>$625 Cusma, $525 O’Riley and $500 Waltemeyer Funds</a:t>
            </a:r>
          </a:p>
          <a:p>
            <a:endParaRPr lang="en-US" sz="2800" dirty="0" smtClean="0">
              <a:latin typeface="Desire Pro" pitchFamily="50" charset="0"/>
            </a:endParaRPr>
          </a:p>
        </p:txBody>
      </p:sp>
      <p:pic>
        <p:nvPicPr>
          <p:cNvPr id="8" name="Picture 7" descr="Slide1.JPG"/>
          <p:cNvPicPr>
            <a:picLocks noChangeAspect="1"/>
          </p:cNvPicPr>
          <p:nvPr/>
        </p:nvPicPr>
        <p:blipFill>
          <a:blip r:embed="rId3" cstate="print"/>
          <a:stretch>
            <a:fillRect/>
          </a:stretch>
        </p:blipFill>
        <p:spPr>
          <a:xfrm>
            <a:off x="1066800" y="971550"/>
            <a:ext cx="2819400" cy="2743200"/>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aige Anthony Headshot.jpg"/>
          <p:cNvPicPr>
            <a:picLocks noChangeAspect="1"/>
          </p:cNvPicPr>
          <p:nvPr/>
        </p:nvPicPr>
        <p:blipFill>
          <a:blip r:embed="rId2" cstate="print"/>
          <a:stretch>
            <a:fillRect/>
          </a:stretch>
        </p:blipFill>
        <p:spPr>
          <a:xfrm>
            <a:off x="1219200" y="819150"/>
            <a:ext cx="2890438" cy="3089413"/>
          </a:xfrm>
          <a:prstGeom prst="rect">
            <a:avLst/>
          </a:prstGeom>
        </p:spPr>
      </p:pic>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2700" b="1" dirty="0" smtClean="0">
                <a:solidFill>
                  <a:srgbClr val="DF8126"/>
                </a:solidFill>
                <a:latin typeface="MyriadPro-Semibold" pitchFamily="34" charset="0"/>
              </a:rPr>
              <a:t>ANAFUND Scholarship Program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a:ln w="3175">
            <a:noFill/>
          </a:ln>
        </p:spPr>
        <p:txBody>
          <a:bodyPr>
            <a:noAutofit/>
          </a:bodyPr>
          <a:lstStyle/>
          <a:p>
            <a:pPr algn="ctr"/>
            <a:r>
              <a:rPr lang="en-US" sz="4400" b="1" dirty="0" smtClean="0">
                <a:solidFill>
                  <a:srgbClr val="DF8126"/>
                </a:solidFill>
                <a:latin typeface="MyriadPro-Semibold" pitchFamily="34" charset="0"/>
              </a:rPr>
              <a:t>Congratulations! </a:t>
            </a:r>
            <a:endParaRPr lang="en-US" sz="44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3" cstate="print"/>
          <a:stretch>
            <a:fillRect/>
          </a:stretch>
        </p:blipFill>
        <p:spPr>
          <a:xfrm>
            <a:off x="457200" y="3790950"/>
            <a:ext cx="2209800" cy="852144"/>
          </a:xfrm>
          <a:prstGeom prst="rect">
            <a:avLst/>
          </a:prstGeom>
        </p:spPr>
      </p:pic>
      <p:sp>
        <p:nvSpPr>
          <p:cNvPr id="7" name="TextBox 6"/>
          <p:cNvSpPr txBox="1"/>
          <p:nvPr/>
        </p:nvSpPr>
        <p:spPr>
          <a:xfrm>
            <a:off x="4267200" y="914400"/>
            <a:ext cx="4419600" cy="3539430"/>
          </a:xfrm>
          <a:prstGeom prst="rect">
            <a:avLst/>
          </a:prstGeom>
          <a:noFill/>
        </p:spPr>
        <p:txBody>
          <a:bodyPr wrap="square" rtlCol="0">
            <a:spAutoFit/>
          </a:bodyPr>
          <a:lstStyle/>
          <a:p>
            <a:pPr>
              <a:buSzPct val="60000"/>
              <a:buFont typeface="Wingdings" pitchFamily="2" charset="2"/>
              <a:buChar char="Ø"/>
            </a:pPr>
            <a:r>
              <a:rPr lang="en-US" sz="2800" dirty="0" smtClean="0">
                <a:solidFill>
                  <a:schemeClr val="bg1"/>
                </a:solidFill>
                <a:latin typeface="Desire Pro" pitchFamily="50" charset="0"/>
              </a:rPr>
              <a:t>Paige Anthony, 42</a:t>
            </a:r>
          </a:p>
          <a:p>
            <a:pPr>
              <a:buSzPct val="60000"/>
              <a:buFont typeface="Wingdings" pitchFamily="2" charset="2"/>
              <a:buChar char="Ø"/>
            </a:pPr>
            <a:r>
              <a:rPr lang="en-US" sz="2800" dirty="0" smtClean="0">
                <a:solidFill>
                  <a:schemeClr val="bg1"/>
                </a:solidFill>
                <a:latin typeface="Desire Pro" pitchFamily="50" charset="0"/>
              </a:rPr>
              <a:t>From Tucson, AZ</a:t>
            </a:r>
          </a:p>
          <a:p>
            <a:pPr>
              <a:buSzPct val="60000"/>
              <a:buFont typeface="Wingdings" pitchFamily="2" charset="2"/>
              <a:buChar char="Ø"/>
            </a:pPr>
            <a:r>
              <a:rPr lang="en-US" sz="2800" dirty="0" smtClean="0">
                <a:solidFill>
                  <a:schemeClr val="bg1"/>
                </a:solidFill>
                <a:latin typeface="Desire Pro" pitchFamily="50" charset="0"/>
              </a:rPr>
              <a:t>Junior at the University of Arizona for Landscape Architecture </a:t>
            </a:r>
          </a:p>
          <a:p>
            <a:pPr>
              <a:buSzPct val="60000"/>
              <a:buFont typeface="Wingdings" pitchFamily="2" charset="2"/>
              <a:buChar char="Ø"/>
            </a:pPr>
            <a:r>
              <a:rPr lang="en-US" sz="2800" dirty="0" smtClean="0">
                <a:solidFill>
                  <a:schemeClr val="bg1"/>
                </a:solidFill>
                <a:latin typeface="Desire Pro" pitchFamily="50" charset="0"/>
              </a:rPr>
              <a:t>GPA 4.0</a:t>
            </a:r>
          </a:p>
          <a:p>
            <a:pPr>
              <a:buSzPct val="60000"/>
              <a:buFont typeface="Wingdings" pitchFamily="2" charset="2"/>
              <a:buChar char="Ø"/>
            </a:pPr>
            <a:r>
              <a:rPr lang="en-US" sz="2800" dirty="0" smtClean="0">
                <a:solidFill>
                  <a:schemeClr val="bg1"/>
                </a:solidFill>
                <a:latin typeface="Desire Pro" pitchFamily="50" charset="0"/>
              </a:rPr>
              <a:t>$2,000 Williams and $1,000 General Funds</a:t>
            </a:r>
          </a:p>
          <a:p>
            <a:endParaRPr lang="en-US" sz="2800" dirty="0" smtClean="0">
              <a:latin typeface="Desire Pro" pitchFamily="50" charset="0"/>
            </a:endParaRPr>
          </a:p>
        </p:txBody>
      </p:sp>
    </p:spTree>
  </p:cSld>
  <p:clrMapOvr>
    <a:masterClrMapping/>
  </p:clrMapOvr>
  <p:transition spd="med" advTm="7000">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2700" b="1" dirty="0" smtClean="0">
                <a:solidFill>
                  <a:srgbClr val="DF8126"/>
                </a:solidFill>
                <a:latin typeface="MyriadPro-Semibold" pitchFamily="34" charset="0"/>
              </a:rPr>
              <a:t>ANAFUND Scholarship Program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a:ln w="3175">
            <a:noFill/>
          </a:ln>
        </p:spPr>
        <p:txBody>
          <a:bodyPr>
            <a:noAutofit/>
          </a:bodyPr>
          <a:lstStyle/>
          <a:p>
            <a:pPr algn="ctr"/>
            <a:r>
              <a:rPr lang="en-US" sz="4400" b="1" dirty="0" smtClean="0">
                <a:solidFill>
                  <a:srgbClr val="DF8126"/>
                </a:solidFill>
                <a:latin typeface="MyriadPro-Semibold" pitchFamily="34" charset="0"/>
              </a:rPr>
              <a:t>Congratulations! </a:t>
            </a:r>
            <a:endParaRPr lang="en-US" sz="44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790950"/>
            <a:ext cx="2209800" cy="852144"/>
          </a:xfrm>
          <a:prstGeom prst="rect">
            <a:avLst/>
          </a:prstGeom>
        </p:spPr>
      </p:pic>
      <p:sp>
        <p:nvSpPr>
          <p:cNvPr id="7" name="TextBox 6"/>
          <p:cNvSpPr txBox="1"/>
          <p:nvPr/>
        </p:nvSpPr>
        <p:spPr>
          <a:xfrm>
            <a:off x="4267200" y="914400"/>
            <a:ext cx="4419600" cy="3539430"/>
          </a:xfrm>
          <a:prstGeom prst="rect">
            <a:avLst/>
          </a:prstGeom>
          <a:noFill/>
        </p:spPr>
        <p:txBody>
          <a:bodyPr wrap="square" rtlCol="0">
            <a:spAutoFit/>
          </a:bodyPr>
          <a:lstStyle/>
          <a:p>
            <a:pPr>
              <a:buSzPct val="60000"/>
              <a:buFont typeface="Wingdings" pitchFamily="2" charset="2"/>
              <a:buChar char="Ø"/>
            </a:pPr>
            <a:r>
              <a:rPr lang="en-US" sz="2800" dirty="0" smtClean="0">
                <a:solidFill>
                  <a:schemeClr val="bg1"/>
                </a:solidFill>
                <a:latin typeface="Desire Pro" pitchFamily="50" charset="0"/>
              </a:rPr>
              <a:t>Mateo Escamilla, 19</a:t>
            </a:r>
          </a:p>
          <a:p>
            <a:pPr>
              <a:buSzPct val="60000"/>
              <a:buFont typeface="Wingdings" pitchFamily="2" charset="2"/>
              <a:buChar char="Ø"/>
            </a:pPr>
            <a:r>
              <a:rPr lang="en-US" sz="2800" dirty="0" smtClean="0">
                <a:solidFill>
                  <a:schemeClr val="bg1"/>
                </a:solidFill>
                <a:latin typeface="Desire Pro" pitchFamily="50" charset="0"/>
              </a:rPr>
              <a:t>From Tucson, AZ</a:t>
            </a:r>
          </a:p>
          <a:p>
            <a:pPr>
              <a:buSzPct val="60000"/>
              <a:buFont typeface="Wingdings" pitchFamily="2" charset="2"/>
              <a:buChar char="Ø"/>
            </a:pPr>
            <a:r>
              <a:rPr lang="en-US" sz="2800" dirty="0" smtClean="0">
                <a:solidFill>
                  <a:schemeClr val="bg1"/>
                </a:solidFill>
                <a:latin typeface="Desire Pro" pitchFamily="50" charset="0"/>
              </a:rPr>
              <a:t>Sophomore at the University of Arizona for Sustainable Plant Systems </a:t>
            </a:r>
          </a:p>
          <a:p>
            <a:pPr>
              <a:buSzPct val="60000"/>
              <a:buFont typeface="Wingdings" pitchFamily="2" charset="2"/>
              <a:buChar char="Ø"/>
            </a:pPr>
            <a:r>
              <a:rPr lang="en-US" sz="2800" dirty="0" smtClean="0">
                <a:solidFill>
                  <a:schemeClr val="bg1"/>
                </a:solidFill>
                <a:latin typeface="Desire Pro" pitchFamily="50" charset="0"/>
              </a:rPr>
              <a:t>GPA 2.67</a:t>
            </a:r>
          </a:p>
          <a:p>
            <a:pPr>
              <a:buSzPct val="60000"/>
              <a:buFont typeface="Wingdings" pitchFamily="2" charset="2"/>
              <a:buChar char="Ø"/>
            </a:pPr>
            <a:r>
              <a:rPr lang="en-US" sz="2800" dirty="0" smtClean="0">
                <a:solidFill>
                  <a:schemeClr val="bg1"/>
                </a:solidFill>
                <a:latin typeface="Desire Pro" pitchFamily="50" charset="0"/>
              </a:rPr>
              <a:t>$425 Riding, $250 McGrath and $2,000 General Funds</a:t>
            </a:r>
          </a:p>
          <a:p>
            <a:endParaRPr lang="en-US" sz="2800" dirty="0" smtClean="0">
              <a:latin typeface="Desire Pro" pitchFamily="50" charset="0"/>
            </a:endParaRPr>
          </a:p>
        </p:txBody>
      </p:sp>
      <p:pic>
        <p:nvPicPr>
          <p:cNvPr id="8" name="Picture 7" descr="Mateo.jpg"/>
          <p:cNvPicPr>
            <a:picLocks noChangeAspect="1"/>
          </p:cNvPicPr>
          <p:nvPr/>
        </p:nvPicPr>
        <p:blipFill>
          <a:blip r:embed="rId3" cstate="print"/>
          <a:stretch>
            <a:fillRect/>
          </a:stretch>
        </p:blipFill>
        <p:spPr>
          <a:xfrm>
            <a:off x="1524000" y="895350"/>
            <a:ext cx="2209800" cy="2941172"/>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achael Fulton.jpeg"/>
          <p:cNvPicPr>
            <a:picLocks noChangeAspect="1"/>
          </p:cNvPicPr>
          <p:nvPr/>
        </p:nvPicPr>
        <p:blipFill>
          <a:blip r:embed="rId2" cstate="print"/>
          <a:stretch>
            <a:fillRect/>
          </a:stretch>
        </p:blipFill>
        <p:spPr>
          <a:xfrm rot="5400000">
            <a:off x="838200" y="1200150"/>
            <a:ext cx="3048000" cy="2286000"/>
          </a:xfrm>
          <a:prstGeom prst="rect">
            <a:avLst/>
          </a:prstGeom>
        </p:spPr>
      </p:pic>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2700" b="1" dirty="0" smtClean="0">
                <a:solidFill>
                  <a:srgbClr val="DF8126"/>
                </a:solidFill>
                <a:latin typeface="MyriadPro-Semibold" pitchFamily="34" charset="0"/>
              </a:rPr>
              <a:t>ANAFUND Scholarship Program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400" b="1" dirty="0" smtClean="0">
                <a:solidFill>
                  <a:srgbClr val="DF8126"/>
                </a:solidFill>
                <a:latin typeface="MyriadPro-Semibold" pitchFamily="34" charset="0"/>
              </a:rPr>
              <a:t>Congratulations! </a:t>
            </a:r>
            <a:endParaRPr lang="en-US" sz="4400" b="1" dirty="0">
              <a:solidFill>
                <a:srgbClr val="DF8126"/>
              </a:solidFill>
              <a:latin typeface="MyriadPro-Semibold" pitchFamily="34" charset="0"/>
            </a:endParaRPr>
          </a:p>
        </p:txBody>
      </p:sp>
      <p:sp>
        <p:nvSpPr>
          <p:cNvPr id="7" name="TextBox 6"/>
          <p:cNvSpPr txBox="1"/>
          <p:nvPr/>
        </p:nvSpPr>
        <p:spPr>
          <a:xfrm>
            <a:off x="4114800" y="857250"/>
            <a:ext cx="4724400" cy="3323987"/>
          </a:xfrm>
          <a:prstGeom prst="rect">
            <a:avLst/>
          </a:prstGeom>
          <a:noFill/>
        </p:spPr>
        <p:txBody>
          <a:bodyPr wrap="square" rtlCol="0">
            <a:spAutoFit/>
          </a:bodyPr>
          <a:lstStyle/>
          <a:p>
            <a:pPr>
              <a:buSzPct val="60000"/>
              <a:buFont typeface="Wingdings" pitchFamily="2" charset="2"/>
              <a:buChar char="Ø"/>
            </a:pPr>
            <a:r>
              <a:rPr lang="en-US" sz="3000" dirty="0" smtClean="0">
                <a:solidFill>
                  <a:schemeClr val="bg1"/>
                </a:solidFill>
                <a:latin typeface="Desire Pro" pitchFamily="50" charset="0"/>
              </a:rPr>
              <a:t>Rachael Fulton, 25</a:t>
            </a:r>
          </a:p>
          <a:p>
            <a:pPr>
              <a:buSzPct val="60000"/>
              <a:buFont typeface="Wingdings" pitchFamily="2" charset="2"/>
              <a:buChar char="Ø"/>
            </a:pPr>
            <a:r>
              <a:rPr lang="en-US" sz="3000" dirty="0" smtClean="0">
                <a:solidFill>
                  <a:schemeClr val="bg1"/>
                </a:solidFill>
                <a:latin typeface="Desire Pro" pitchFamily="50" charset="0"/>
              </a:rPr>
              <a:t>From Phoenix, AZ </a:t>
            </a:r>
          </a:p>
          <a:p>
            <a:pPr>
              <a:buSzPct val="60000"/>
              <a:buFont typeface="Wingdings" pitchFamily="2" charset="2"/>
              <a:buChar char="Ø"/>
            </a:pPr>
            <a:r>
              <a:rPr lang="en-US" sz="3000" dirty="0" smtClean="0">
                <a:solidFill>
                  <a:schemeClr val="bg1"/>
                </a:solidFill>
                <a:latin typeface="Desire Pro" pitchFamily="50" charset="0"/>
              </a:rPr>
              <a:t>Junior at Arizona State University for Landscape Architecture</a:t>
            </a:r>
          </a:p>
          <a:p>
            <a:pPr>
              <a:buSzPct val="60000"/>
              <a:buFont typeface="Wingdings" pitchFamily="2" charset="2"/>
              <a:buChar char="Ø"/>
            </a:pPr>
            <a:r>
              <a:rPr lang="en-US" sz="3000" dirty="0" smtClean="0">
                <a:solidFill>
                  <a:schemeClr val="bg1"/>
                </a:solidFill>
                <a:latin typeface="Desire Pro" pitchFamily="50" charset="0"/>
              </a:rPr>
              <a:t>GPA 4.0</a:t>
            </a:r>
          </a:p>
          <a:p>
            <a:pPr>
              <a:buSzPct val="60000"/>
              <a:buFont typeface="Wingdings" pitchFamily="2" charset="2"/>
              <a:buChar char="Ø"/>
            </a:pPr>
            <a:r>
              <a:rPr lang="en-US" sz="3000" dirty="0" smtClean="0">
                <a:solidFill>
                  <a:schemeClr val="bg1"/>
                </a:solidFill>
                <a:latin typeface="Desire Pro" pitchFamily="50" charset="0"/>
              </a:rPr>
              <a:t>$700 </a:t>
            </a:r>
            <a:r>
              <a:rPr lang="en-US" sz="3000" dirty="0" err="1" smtClean="0">
                <a:solidFill>
                  <a:schemeClr val="bg1"/>
                </a:solidFill>
                <a:latin typeface="Desire Pro" pitchFamily="50" charset="0"/>
              </a:rPr>
              <a:t>Gass</a:t>
            </a:r>
            <a:r>
              <a:rPr lang="en-US" sz="3000" dirty="0" smtClean="0">
                <a:solidFill>
                  <a:schemeClr val="bg1"/>
                </a:solidFill>
                <a:latin typeface="Desire Pro" pitchFamily="50" charset="0"/>
              </a:rPr>
              <a:t>, $700 Wheat, $650 </a:t>
            </a:r>
            <a:r>
              <a:rPr lang="en-US" sz="3000" dirty="0" err="1" smtClean="0">
                <a:solidFill>
                  <a:schemeClr val="bg1"/>
                </a:solidFill>
                <a:latin typeface="Desire Pro" pitchFamily="50" charset="0"/>
              </a:rPr>
              <a:t>AzAS:A</a:t>
            </a:r>
            <a:r>
              <a:rPr lang="en-US" sz="3000" dirty="0" smtClean="0">
                <a:solidFill>
                  <a:schemeClr val="bg1"/>
                </a:solidFill>
                <a:latin typeface="Desire Pro" pitchFamily="50" charset="0"/>
              </a:rPr>
              <a:t> and $450 Jones Funds</a:t>
            </a:r>
          </a:p>
        </p:txBody>
      </p:sp>
      <p:pic>
        <p:nvPicPr>
          <p:cNvPr id="5" name="Picture 4" descr="ANA Logo HR.png"/>
          <p:cNvPicPr>
            <a:picLocks noChangeAspect="1"/>
          </p:cNvPicPr>
          <p:nvPr/>
        </p:nvPicPr>
        <p:blipFill>
          <a:blip r:embed="rId3" cstate="print"/>
          <a:stretch>
            <a:fillRect/>
          </a:stretch>
        </p:blipFill>
        <p:spPr>
          <a:xfrm>
            <a:off x="457200" y="3600450"/>
            <a:ext cx="2417068" cy="852144"/>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2700" b="1" dirty="0" smtClean="0">
                <a:solidFill>
                  <a:srgbClr val="DF8126"/>
                </a:solidFill>
                <a:latin typeface="MyriadPro-Semibold" pitchFamily="34" charset="0"/>
              </a:rPr>
              <a:t>ANAFUND Scholarship Program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400" b="1" dirty="0" smtClean="0">
                <a:solidFill>
                  <a:srgbClr val="DF8126"/>
                </a:solidFill>
                <a:latin typeface="MyriadPro-Semibold" pitchFamily="34" charset="0"/>
              </a:rPr>
              <a:t>Congratulations</a:t>
            </a:r>
            <a:r>
              <a:rPr lang="en-US" sz="4400" b="1" dirty="0" smtClean="0">
                <a:solidFill>
                  <a:srgbClr val="336600"/>
                </a:solidFill>
                <a:latin typeface="MyriadPro-Semibold" pitchFamily="34" charset="0"/>
              </a:rPr>
              <a:t>! </a:t>
            </a:r>
            <a:endParaRPr lang="en-US" sz="4400" b="1" dirty="0">
              <a:solidFill>
                <a:srgbClr val="336600"/>
              </a:solidFill>
              <a:latin typeface="MyriadPro-Semibold" pitchFamily="34" charset="0"/>
            </a:endParaRPr>
          </a:p>
        </p:txBody>
      </p:sp>
      <p:sp>
        <p:nvSpPr>
          <p:cNvPr id="7" name="TextBox 6"/>
          <p:cNvSpPr txBox="1"/>
          <p:nvPr/>
        </p:nvSpPr>
        <p:spPr>
          <a:xfrm>
            <a:off x="4648200" y="971550"/>
            <a:ext cx="4191000" cy="2893100"/>
          </a:xfrm>
          <a:prstGeom prst="rect">
            <a:avLst/>
          </a:prstGeom>
          <a:noFill/>
        </p:spPr>
        <p:txBody>
          <a:bodyPr wrap="square" rtlCol="0">
            <a:spAutoFit/>
          </a:bodyPr>
          <a:lstStyle/>
          <a:p>
            <a:pPr>
              <a:buSzPct val="60000"/>
              <a:buFont typeface="Wingdings" pitchFamily="2" charset="2"/>
              <a:buChar char="Ø"/>
            </a:pPr>
            <a:r>
              <a:rPr lang="en-US" sz="2600" dirty="0" smtClean="0">
                <a:solidFill>
                  <a:schemeClr val="bg1"/>
                </a:solidFill>
                <a:latin typeface="Desire Pro" pitchFamily="50" charset="0"/>
              </a:rPr>
              <a:t>Taylor McCleary, 29</a:t>
            </a:r>
          </a:p>
          <a:p>
            <a:pPr>
              <a:buSzPct val="60000"/>
              <a:buFont typeface="Wingdings" pitchFamily="2" charset="2"/>
              <a:buChar char="Ø"/>
            </a:pPr>
            <a:r>
              <a:rPr lang="en-US" sz="2600" dirty="0" smtClean="0">
                <a:solidFill>
                  <a:schemeClr val="bg1"/>
                </a:solidFill>
                <a:latin typeface="Desire Pro" pitchFamily="50" charset="0"/>
              </a:rPr>
              <a:t>From San Tan Valley, AZ</a:t>
            </a:r>
          </a:p>
          <a:p>
            <a:pPr>
              <a:buSzPct val="60000"/>
              <a:buFont typeface="Wingdings" pitchFamily="2" charset="2"/>
              <a:buChar char="Ø"/>
            </a:pPr>
            <a:r>
              <a:rPr lang="en-US" sz="2600" dirty="0" err="1" smtClean="0">
                <a:solidFill>
                  <a:schemeClr val="bg1"/>
                </a:solidFill>
                <a:latin typeface="Desire Pro" pitchFamily="50" charset="0"/>
              </a:rPr>
              <a:t>Junio</a:t>
            </a:r>
            <a:r>
              <a:rPr lang="en-US" sz="2600" dirty="0" smtClean="0">
                <a:solidFill>
                  <a:schemeClr val="bg1"/>
                </a:solidFill>
                <a:latin typeface="Desire Pro" pitchFamily="50" charset="0"/>
              </a:rPr>
              <a:t> at Arizona State University for Landscape Architecture </a:t>
            </a:r>
          </a:p>
          <a:p>
            <a:pPr>
              <a:buSzPct val="60000"/>
              <a:buFont typeface="Wingdings" pitchFamily="2" charset="2"/>
              <a:buChar char="Ø"/>
            </a:pPr>
            <a:r>
              <a:rPr lang="en-US" sz="2600" dirty="0" smtClean="0">
                <a:solidFill>
                  <a:schemeClr val="bg1"/>
                </a:solidFill>
                <a:latin typeface="Desire Pro" pitchFamily="50" charset="0"/>
              </a:rPr>
              <a:t>GPA 3.76</a:t>
            </a:r>
          </a:p>
          <a:p>
            <a:pPr>
              <a:buSzPct val="60000"/>
              <a:buFont typeface="Wingdings" pitchFamily="2" charset="2"/>
              <a:buChar char="Ø"/>
            </a:pPr>
            <a:r>
              <a:rPr lang="en-US" sz="2600" dirty="0" smtClean="0">
                <a:solidFill>
                  <a:schemeClr val="bg1"/>
                </a:solidFill>
                <a:latin typeface="Desire Pro" pitchFamily="50" charset="0"/>
              </a:rPr>
              <a:t>$275 Harper, $250 Greg Augustine, $250 Berridge and $1,000 General Funds</a:t>
            </a:r>
          </a:p>
        </p:txBody>
      </p:sp>
      <p:pic>
        <p:nvPicPr>
          <p:cNvPr id="8" name="Picture 7" descr="Taylor McCleary.jpg"/>
          <p:cNvPicPr>
            <a:picLocks noChangeAspect="1"/>
          </p:cNvPicPr>
          <p:nvPr/>
        </p:nvPicPr>
        <p:blipFill>
          <a:blip r:embed="rId2" cstate="print"/>
          <a:stretch>
            <a:fillRect/>
          </a:stretch>
        </p:blipFill>
        <p:spPr>
          <a:xfrm>
            <a:off x="762000" y="971550"/>
            <a:ext cx="3200400" cy="2961782"/>
          </a:xfrm>
          <a:prstGeom prst="rect">
            <a:avLst/>
          </a:prstGeom>
        </p:spPr>
      </p:pic>
      <p:pic>
        <p:nvPicPr>
          <p:cNvPr id="5" name="Picture 4" descr="ANA Logo HR.png"/>
          <p:cNvPicPr>
            <a:picLocks noChangeAspect="1"/>
          </p:cNvPicPr>
          <p:nvPr/>
        </p:nvPicPr>
        <p:blipFill>
          <a:blip r:embed="rId3" cstate="print"/>
          <a:stretch>
            <a:fillRect/>
          </a:stretch>
        </p:blipFill>
        <p:spPr>
          <a:xfrm>
            <a:off x="457200" y="3600450"/>
            <a:ext cx="2417068" cy="852144"/>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2700" b="1" dirty="0" smtClean="0">
                <a:solidFill>
                  <a:srgbClr val="DF8126"/>
                </a:solidFill>
                <a:latin typeface="MyriadPro-Semibold" pitchFamily="34" charset="0"/>
              </a:rPr>
              <a:t>ANAFUND Scholarship Program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a:ln w="3175">
            <a:noFill/>
          </a:ln>
        </p:spPr>
        <p:txBody>
          <a:bodyPr>
            <a:noAutofit/>
          </a:bodyPr>
          <a:lstStyle/>
          <a:p>
            <a:pPr algn="ctr"/>
            <a:r>
              <a:rPr lang="en-US" sz="4400" b="1" dirty="0" smtClean="0">
                <a:solidFill>
                  <a:srgbClr val="DF8126"/>
                </a:solidFill>
                <a:latin typeface="MyriadPro-Semibold" pitchFamily="34" charset="0"/>
              </a:rPr>
              <a:t>Congratulations! </a:t>
            </a:r>
            <a:endParaRPr lang="en-US" sz="44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790950"/>
            <a:ext cx="2209800" cy="852144"/>
          </a:xfrm>
          <a:prstGeom prst="rect">
            <a:avLst/>
          </a:prstGeom>
        </p:spPr>
      </p:pic>
      <p:sp>
        <p:nvSpPr>
          <p:cNvPr id="7" name="TextBox 6"/>
          <p:cNvSpPr txBox="1"/>
          <p:nvPr/>
        </p:nvSpPr>
        <p:spPr>
          <a:xfrm>
            <a:off x="4267200" y="914400"/>
            <a:ext cx="4419600" cy="3539430"/>
          </a:xfrm>
          <a:prstGeom prst="rect">
            <a:avLst/>
          </a:prstGeom>
          <a:noFill/>
        </p:spPr>
        <p:txBody>
          <a:bodyPr wrap="square" rtlCol="0">
            <a:spAutoFit/>
          </a:bodyPr>
          <a:lstStyle/>
          <a:p>
            <a:pPr>
              <a:buSzPct val="60000"/>
              <a:buFont typeface="Wingdings" pitchFamily="2" charset="2"/>
              <a:buChar char="Ø"/>
            </a:pPr>
            <a:r>
              <a:rPr lang="en-US" sz="2800" dirty="0" smtClean="0">
                <a:solidFill>
                  <a:schemeClr val="bg1"/>
                </a:solidFill>
                <a:latin typeface="Desire Pro" pitchFamily="50" charset="0"/>
              </a:rPr>
              <a:t>Shelby </a:t>
            </a:r>
            <a:r>
              <a:rPr lang="en-US" sz="2800" dirty="0" err="1" smtClean="0">
                <a:solidFill>
                  <a:schemeClr val="bg1"/>
                </a:solidFill>
                <a:latin typeface="Desire Pro" pitchFamily="50" charset="0"/>
              </a:rPr>
              <a:t>Humbarger</a:t>
            </a:r>
            <a:r>
              <a:rPr lang="en-US" sz="2800" dirty="0" smtClean="0">
                <a:solidFill>
                  <a:schemeClr val="bg1"/>
                </a:solidFill>
                <a:latin typeface="Desire Pro" pitchFamily="50" charset="0"/>
              </a:rPr>
              <a:t>, 18</a:t>
            </a:r>
          </a:p>
          <a:p>
            <a:pPr>
              <a:buSzPct val="60000"/>
              <a:buFont typeface="Wingdings" pitchFamily="2" charset="2"/>
              <a:buChar char="Ø"/>
            </a:pPr>
            <a:r>
              <a:rPr lang="en-US" sz="2800" dirty="0" smtClean="0">
                <a:solidFill>
                  <a:schemeClr val="bg1"/>
                </a:solidFill>
                <a:latin typeface="Desire Pro" pitchFamily="50" charset="0"/>
              </a:rPr>
              <a:t>From Mayer, AZ</a:t>
            </a:r>
          </a:p>
          <a:p>
            <a:pPr>
              <a:buSzPct val="60000"/>
              <a:buFont typeface="Wingdings" pitchFamily="2" charset="2"/>
              <a:buChar char="Ø"/>
            </a:pPr>
            <a:r>
              <a:rPr lang="en-US" sz="2800" dirty="0" smtClean="0">
                <a:solidFill>
                  <a:schemeClr val="bg1"/>
                </a:solidFill>
                <a:latin typeface="Desire Pro" pitchFamily="50" charset="0"/>
              </a:rPr>
              <a:t>Freshman at the University of Arizona for Agriculture Education</a:t>
            </a:r>
          </a:p>
          <a:p>
            <a:pPr>
              <a:buSzPct val="60000"/>
              <a:buFont typeface="Wingdings" pitchFamily="2" charset="2"/>
              <a:buChar char="Ø"/>
            </a:pPr>
            <a:r>
              <a:rPr lang="en-US" sz="2800" dirty="0" smtClean="0">
                <a:solidFill>
                  <a:schemeClr val="bg1"/>
                </a:solidFill>
                <a:latin typeface="Desire Pro" pitchFamily="50" charset="0"/>
              </a:rPr>
              <a:t>GPA 3.46</a:t>
            </a:r>
          </a:p>
          <a:p>
            <a:pPr>
              <a:buSzPct val="60000"/>
              <a:buFont typeface="Wingdings" pitchFamily="2" charset="2"/>
              <a:buChar char="Ø"/>
            </a:pPr>
            <a:r>
              <a:rPr lang="en-US" sz="2800" dirty="0" smtClean="0">
                <a:solidFill>
                  <a:schemeClr val="bg1"/>
                </a:solidFill>
                <a:latin typeface="Desire Pro" pitchFamily="50" charset="0"/>
              </a:rPr>
              <a:t>$1,350 Hemminghaus, $1,100 Kazan and $900 Kolley Funds</a:t>
            </a:r>
          </a:p>
          <a:p>
            <a:endParaRPr lang="en-US" sz="2800" dirty="0" smtClean="0">
              <a:latin typeface="Desire Pro" pitchFamily="50" charset="0"/>
            </a:endParaRPr>
          </a:p>
        </p:txBody>
      </p:sp>
      <p:pic>
        <p:nvPicPr>
          <p:cNvPr id="9" name="Picture 8" descr="Shelby Humbarger.jpg"/>
          <p:cNvPicPr>
            <a:picLocks noChangeAspect="1"/>
          </p:cNvPicPr>
          <p:nvPr/>
        </p:nvPicPr>
        <p:blipFill>
          <a:blip r:embed="rId3" cstate="print"/>
          <a:stretch>
            <a:fillRect/>
          </a:stretch>
        </p:blipFill>
        <p:spPr>
          <a:xfrm>
            <a:off x="609600" y="971550"/>
            <a:ext cx="3657600" cy="2743200"/>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2700" b="1" dirty="0" smtClean="0">
                <a:solidFill>
                  <a:srgbClr val="DF8126"/>
                </a:solidFill>
                <a:latin typeface="MyriadPro-Semibold" pitchFamily="34" charset="0"/>
              </a:rPr>
              <a:t>ANAFUND Scholarship Program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400" b="1" dirty="0" smtClean="0">
                <a:solidFill>
                  <a:srgbClr val="DF8126"/>
                </a:solidFill>
                <a:latin typeface="MyriadPro-Semibold" pitchFamily="34" charset="0"/>
              </a:rPr>
              <a:t>Congratulations</a:t>
            </a:r>
            <a:r>
              <a:rPr lang="en-US" sz="4400" b="1" dirty="0" smtClean="0">
                <a:solidFill>
                  <a:srgbClr val="336600"/>
                </a:solidFill>
                <a:latin typeface="MyriadPro-Semibold" pitchFamily="34" charset="0"/>
              </a:rPr>
              <a:t>! </a:t>
            </a:r>
            <a:endParaRPr lang="en-US" sz="4400" b="1" dirty="0">
              <a:solidFill>
                <a:srgbClr val="336600"/>
              </a:solidFill>
              <a:latin typeface="MyriadPro-Semibold" pitchFamily="34" charset="0"/>
            </a:endParaRPr>
          </a:p>
        </p:txBody>
      </p:sp>
      <p:sp>
        <p:nvSpPr>
          <p:cNvPr id="7" name="TextBox 6"/>
          <p:cNvSpPr txBox="1"/>
          <p:nvPr/>
        </p:nvSpPr>
        <p:spPr>
          <a:xfrm>
            <a:off x="4038600" y="895350"/>
            <a:ext cx="5105400" cy="2677656"/>
          </a:xfrm>
          <a:prstGeom prst="rect">
            <a:avLst/>
          </a:prstGeom>
          <a:noFill/>
        </p:spPr>
        <p:txBody>
          <a:bodyPr wrap="square" rtlCol="0">
            <a:spAutoFit/>
          </a:bodyPr>
          <a:lstStyle/>
          <a:p>
            <a:pPr>
              <a:buSzPct val="60000"/>
              <a:buFont typeface="Wingdings" pitchFamily="2" charset="2"/>
              <a:buChar char="Ø"/>
            </a:pPr>
            <a:r>
              <a:rPr lang="en-US" sz="2800" dirty="0" smtClean="0">
                <a:solidFill>
                  <a:schemeClr val="bg1"/>
                </a:solidFill>
                <a:latin typeface="Desire Pro" pitchFamily="50" charset="0"/>
              </a:rPr>
              <a:t>Madeline Alewine, 22</a:t>
            </a:r>
          </a:p>
          <a:p>
            <a:pPr>
              <a:buSzPct val="60000"/>
              <a:buFont typeface="Wingdings" pitchFamily="2" charset="2"/>
              <a:buChar char="Ø"/>
            </a:pPr>
            <a:r>
              <a:rPr lang="en-US" sz="2800" dirty="0" smtClean="0">
                <a:solidFill>
                  <a:schemeClr val="bg1"/>
                </a:solidFill>
                <a:latin typeface="Desire Pro" pitchFamily="50" charset="0"/>
              </a:rPr>
              <a:t>From Buckeye, AZ</a:t>
            </a:r>
          </a:p>
          <a:p>
            <a:pPr>
              <a:buSzPct val="60000"/>
              <a:buFont typeface="Wingdings" pitchFamily="2" charset="2"/>
              <a:buChar char="Ø"/>
            </a:pPr>
            <a:r>
              <a:rPr lang="en-US" sz="2800" dirty="0" smtClean="0">
                <a:solidFill>
                  <a:schemeClr val="bg1"/>
                </a:solidFill>
                <a:latin typeface="Desire Pro" pitchFamily="50" charset="0"/>
              </a:rPr>
              <a:t>Senior at Oklahoma State University for Ag Business </a:t>
            </a:r>
          </a:p>
          <a:p>
            <a:pPr>
              <a:buSzPct val="60000"/>
              <a:buFont typeface="Wingdings" pitchFamily="2" charset="2"/>
              <a:buChar char="Ø"/>
            </a:pPr>
            <a:r>
              <a:rPr lang="en-US" sz="2800" dirty="0" smtClean="0">
                <a:solidFill>
                  <a:schemeClr val="bg1"/>
                </a:solidFill>
                <a:latin typeface="Desire Pro" pitchFamily="50" charset="0"/>
              </a:rPr>
              <a:t>GPA 3.4</a:t>
            </a:r>
          </a:p>
          <a:p>
            <a:pPr>
              <a:buSzPct val="60000"/>
              <a:buFont typeface="Wingdings" pitchFamily="2" charset="2"/>
              <a:buChar char="Ø"/>
            </a:pPr>
            <a:r>
              <a:rPr lang="en-US" sz="2800" dirty="0" smtClean="0">
                <a:solidFill>
                  <a:schemeClr val="bg1"/>
                </a:solidFill>
                <a:latin typeface="Desire Pro" pitchFamily="50" charset="0"/>
              </a:rPr>
              <a:t>$3,550 Augustine Funds</a:t>
            </a:r>
          </a:p>
        </p:txBody>
      </p:sp>
      <p:pic>
        <p:nvPicPr>
          <p:cNvPr id="5" name="Picture 4" descr="ANA Logo HR.png"/>
          <p:cNvPicPr>
            <a:picLocks noChangeAspect="1"/>
          </p:cNvPicPr>
          <p:nvPr/>
        </p:nvPicPr>
        <p:blipFill>
          <a:blip r:embed="rId2" cstate="print"/>
          <a:stretch>
            <a:fillRect/>
          </a:stretch>
        </p:blipFill>
        <p:spPr>
          <a:xfrm>
            <a:off x="457200" y="3600450"/>
            <a:ext cx="2286000" cy="852144"/>
          </a:xfrm>
          <a:prstGeom prst="rect">
            <a:avLst/>
          </a:prstGeom>
        </p:spPr>
      </p:pic>
      <p:pic>
        <p:nvPicPr>
          <p:cNvPr id="9" name="Picture 8" descr="Madeline Alewine.jpg"/>
          <p:cNvPicPr>
            <a:picLocks noChangeAspect="1"/>
          </p:cNvPicPr>
          <p:nvPr/>
        </p:nvPicPr>
        <p:blipFill>
          <a:blip r:embed="rId3" cstate="print"/>
          <a:stretch>
            <a:fillRect/>
          </a:stretch>
        </p:blipFill>
        <p:spPr>
          <a:xfrm>
            <a:off x="609600" y="971550"/>
            <a:ext cx="3352800" cy="2514600"/>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2700" b="1" dirty="0" smtClean="0">
                <a:solidFill>
                  <a:srgbClr val="DF8126"/>
                </a:solidFill>
                <a:latin typeface="MyriadPro-Semibold" pitchFamily="34" charset="0"/>
              </a:rPr>
              <a:t>ANAFUND Scholarship Program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400" b="1" dirty="0" smtClean="0">
                <a:solidFill>
                  <a:srgbClr val="DF8126"/>
                </a:solidFill>
                <a:latin typeface="MyriadPro-Semibold" pitchFamily="34" charset="0"/>
              </a:rPr>
              <a:t>Congratulations</a:t>
            </a:r>
            <a:r>
              <a:rPr lang="en-US" sz="4400" b="1" dirty="0" smtClean="0">
                <a:solidFill>
                  <a:srgbClr val="336600"/>
                </a:solidFill>
                <a:latin typeface="MyriadPro-Semibold" pitchFamily="34" charset="0"/>
              </a:rPr>
              <a:t>! </a:t>
            </a:r>
            <a:endParaRPr lang="en-US" sz="4400" b="1" dirty="0">
              <a:solidFill>
                <a:srgbClr val="336600"/>
              </a:solidFill>
              <a:latin typeface="MyriadPro-Semibold" pitchFamily="34" charset="0"/>
            </a:endParaRPr>
          </a:p>
        </p:txBody>
      </p:sp>
      <p:sp>
        <p:nvSpPr>
          <p:cNvPr id="7" name="TextBox 6"/>
          <p:cNvSpPr txBox="1"/>
          <p:nvPr/>
        </p:nvSpPr>
        <p:spPr>
          <a:xfrm>
            <a:off x="4038600" y="895350"/>
            <a:ext cx="5105400" cy="2677656"/>
          </a:xfrm>
          <a:prstGeom prst="rect">
            <a:avLst/>
          </a:prstGeom>
          <a:noFill/>
        </p:spPr>
        <p:txBody>
          <a:bodyPr wrap="square" rtlCol="0">
            <a:spAutoFit/>
          </a:bodyPr>
          <a:lstStyle/>
          <a:p>
            <a:pPr>
              <a:buSzPct val="60000"/>
              <a:buFont typeface="Wingdings" pitchFamily="2" charset="2"/>
              <a:buChar char="Ø"/>
            </a:pPr>
            <a:r>
              <a:rPr lang="en-US" sz="2800" dirty="0" smtClean="0">
                <a:solidFill>
                  <a:schemeClr val="bg1"/>
                </a:solidFill>
                <a:latin typeface="Desire Pro" pitchFamily="50" charset="0"/>
              </a:rPr>
              <a:t>Alex Washburn, 33</a:t>
            </a:r>
          </a:p>
          <a:p>
            <a:pPr>
              <a:buSzPct val="60000"/>
              <a:buFont typeface="Wingdings" pitchFamily="2" charset="2"/>
              <a:buChar char="Ø"/>
            </a:pPr>
            <a:r>
              <a:rPr lang="en-US" sz="2800" dirty="0" smtClean="0">
                <a:solidFill>
                  <a:schemeClr val="bg1"/>
                </a:solidFill>
                <a:latin typeface="Desire Pro" pitchFamily="50" charset="0"/>
              </a:rPr>
              <a:t>From Tucson, AZ</a:t>
            </a:r>
          </a:p>
          <a:p>
            <a:pPr>
              <a:buSzPct val="60000"/>
              <a:buFont typeface="Wingdings" pitchFamily="2" charset="2"/>
              <a:buChar char="Ø"/>
            </a:pPr>
            <a:r>
              <a:rPr lang="en-US" sz="2800" dirty="0" smtClean="0">
                <a:solidFill>
                  <a:schemeClr val="bg1"/>
                </a:solidFill>
                <a:latin typeface="Desire Pro" pitchFamily="50" charset="0"/>
              </a:rPr>
              <a:t>Junior at Mesa Community College for Landscape Horticulture </a:t>
            </a:r>
          </a:p>
          <a:p>
            <a:pPr>
              <a:buSzPct val="60000"/>
              <a:buFont typeface="Wingdings" pitchFamily="2" charset="2"/>
              <a:buChar char="Ø"/>
            </a:pPr>
            <a:r>
              <a:rPr lang="en-US" sz="2800" dirty="0" smtClean="0">
                <a:solidFill>
                  <a:schemeClr val="bg1"/>
                </a:solidFill>
                <a:latin typeface="Desire Pro" pitchFamily="50" charset="0"/>
              </a:rPr>
              <a:t>GPA 3.25</a:t>
            </a:r>
          </a:p>
          <a:p>
            <a:pPr>
              <a:buSzPct val="60000"/>
              <a:buFont typeface="Wingdings" pitchFamily="2" charset="2"/>
              <a:buChar char="Ø"/>
            </a:pPr>
            <a:r>
              <a:rPr lang="en-US" sz="2800" dirty="0" smtClean="0">
                <a:solidFill>
                  <a:schemeClr val="bg1"/>
                </a:solidFill>
                <a:latin typeface="Desire Pro" pitchFamily="50" charset="0"/>
              </a:rPr>
              <a:t>$1,850 Krantz Funds</a:t>
            </a:r>
          </a:p>
        </p:txBody>
      </p:sp>
      <p:pic>
        <p:nvPicPr>
          <p:cNvPr id="5" name="Picture 4" descr="ANA Logo HR.png"/>
          <p:cNvPicPr>
            <a:picLocks noChangeAspect="1"/>
          </p:cNvPicPr>
          <p:nvPr/>
        </p:nvPicPr>
        <p:blipFill>
          <a:blip r:embed="rId2" cstate="print"/>
          <a:stretch>
            <a:fillRect/>
          </a:stretch>
        </p:blipFill>
        <p:spPr>
          <a:xfrm>
            <a:off x="457200" y="3600450"/>
            <a:ext cx="2057400" cy="852144"/>
          </a:xfrm>
          <a:prstGeom prst="rect">
            <a:avLst/>
          </a:prstGeom>
        </p:spPr>
      </p:pic>
      <p:pic>
        <p:nvPicPr>
          <p:cNvPr id="8" name="Picture 7" descr="Alex Washburn.jpg"/>
          <p:cNvPicPr>
            <a:picLocks noChangeAspect="1"/>
          </p:cNvPicPr>
          <p:nvPr/>
        </p:nvPicPr>
        <p:blipFill>
          <a:blip r:embed="rId3" cstate="print"/>
          <a:stretch>
            <a:fillRect/>
          </a:stretch>
        </p:blipFill>
        <p:spPr>
          <a:xfrm>
            <a:off x="1676400" y="971550"/>
            <a:ext cx="2057400" cy="2833594"/>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100" b="1" dirty="0" smtClean="0">
                <a:solidFill>
                  <a:srgbClr val="DF8126"/>
                </a:solidFill>
                <a:latin typeface="MyriadPro-Semibold" pitchFamily="34" charset="0"/>
              </a:rPr>
              <a:t>2019 ANA Events &amp; ACTIVITIES</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000" b="1" dirty="0" smtClean="0">
                <a:solidFill>
                  <a:srgbClr val="DF8126"/>
                </a:solidFill>
                <a:latin typeface="MyriadPro-Semibold" pitchFamily="34" charset="0"/>
              </a:rPr>
              <a:t>2019 State of Arizona Inauguration</a:t>
            </a:r>
            <a:endParaRPr lang="en-US" sz="40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381000" y="3562350"/>
            <a:ext cx="2417068" cy="1042644"/>
          </a:xfrm>
          <a:prstGeom prst="rect">
            <a:avLst/>
          </a:prstGeom>
        </p:spPr>
      </p:pic>
      <p:sp>
        <p:nvSpPr>
          <p:cNvPr id="8" name="TextBox 7"/>
          <p:cNvSpPr txBox="1"/>
          <p:nvPr/>
        </p:nvSpPr>
        <p:spPr>
          <a:xfrm>
            <a:off x="4191000" y="1047750"/>
            <a:ext cx="4953000" cy="1815882"/>
          </a:xfrm>
          <a:prstGeom prst="rect">
            <a:avLst/>
          </a:prstGeom>
          <a:noFill/>
        </p:spPr>
        <p:txBody>
          <a:bodyPr wrap="square" rtlCol="0">
            <a:spAutoFit/>
          </a:bodyPr>
          <a:lstStyle/>
          <a:p>
            <a:r>
              <a:rPr lang="en-US" sz="2800" dirty="0" smtClean="0">
                <a:solidFill>
                  <a:schemeClr val="bg1"/>
                </a:solidFill>
                <a:latin typeface="Desire Pro" pitchFamily="50" charset="0"/>
              </a:rPr>
              <a:t>ANA staff and lobbyist, AnnaMarie Knorr were able to attend Governor Doug </a:t>
            </a:r>
            <a:r>
              <a:rPr lang="en-US" sz="2800" dirty="0" err="1" smtClean="0">
                <a:solidFill>
                  <a:schemeClr val="bg1"/>
                </a:solidFill>
                <a:latin typeface="Desire Pro" pitchFamily="50" charset="0"/>
              </a:rPr>
              <a:t>Ducey’s</a:t>
            </a:r>
            <a:r>
              <a:rPr lang="en-US" sz="2800" dirty="0" smtClean="0">
                <a:solidFill>
                  <a:schemeClr val="bg1"/>
                </a:solidFill>
                <a:latin typeface="Desire Pro" pitchFamily="50" charset="0"/>
              </a:rPr>
              <a:t> 2019 inauguration at the State Capitol in January of this year. </a:t>
            </a:r>
            <a:endParaRPr lang="en-US" sz="2800" dirty="0">
              <a:solidFill>
                <a:schemeClr val="bg1"/>
              </a:solidFill>
              <a:latin typeface="Desire Pro" pitchFamily="50" charset="0"/>
            </a:endParaRPr>
          </a:p>
        </p:txBody>
      </p:sp>
      <p:pic>
        <p:nvPicPr>
          <p:cNvPr id="9" name="Picture 8" descr="49756076_2287891257898526_5836311649853636608_n (1).jpg"/>
          <p:cNvPicPr>
            <a:picLocks noChangeAspect="1"/>
          </p:cNvPicPr>
          <p:nvPr/>
        </p:nvPicPr>
        <p:blipFill>
          <a:blip r:embed="rId3" cstate="print"/>
          <a:stretch>
            <a:fillRect/>
          </a:stretch>
        </p:blipFill>
        <p:spPr>
          <a:xfrm>
            <a:off x="1447800" y="819150"/>
            <a:ext cx="2269887" cy="2737552"/>
          </a:xfrm>
          <a:prstGeom prst="rect">
            <a:avLst/>
          </a:prstGeom>
        </p:spPr>
      </p:pic>
      <p:pic>
        <p:nvPicPr>
          <p:cNvPr id="10" name="Picture 9" descr="50211442_2287891211231864_5581064002605154304_n (1).jpg"/>
          <p:cNvPicPr>
            <a:picLocks noChangeAspect="1"/>
          </p:cNvPicPr>
          <p:nvPr/>
        </p:nvPicPr>
        <p:blipFill>
          <a:blip r:embed="rId4" cstate="print"/>
          <a:stretch>
            <a:fillRect/>
          </a:stretch>
        </p:blipFill>
        <p:spPr>
          <a:xfrm>
            <a:off x="5638801" y="2266951"/>
            <a:ext cx="1828800" cy="1676399"/>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uno-Whelan_Mario_Photo.jpg"/>
          <p:cNvPicPr>
            <a:picLocks noChangeAspect="1"/>
          </p:cNvPicPr>
          <p:nvPr/>
        </p:nvPicPr>
        <p:blipFill>
          <a:blip r:embed="rId2" cstate="print"/>
          <a:stretch>
            <a:fillRect/>
          </a:stretch>
        </p:blipFill>
        <p:spPr>
          <a:xfrm>
            <a:off x="609600" y="895350"/>
            <a:ext cx="3352800" cy="3046791"/>
          </a:xfrm>
          <a:prstGeom prst="rect">
            <a:avLst/>
          </a:prstGeom>
        </p:spPr>
      </p:pic>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2700" b="1" dirty="0" smtClean="0">
                <a:solidFill>
                  <a:srgbClr val="DF8126"/>
                </a:solidFill>
                <a:latin typeface="MyriadPro-Semibold" pitchFamily="34" charset="0"/>
              </a:rPr>
              <a:t>ANAFUND Scholarship Program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400" b="1" dirty="0" smtClean="0">
                <a:solidFill>
                  <a:srgbClr val="DF8126"/>
                </a:solidFill>
                <a:latin typeface="MyriadPro-Semibold" pitchFamily="34" charset="0"/>
              </a:rPr>
              <a:t>Congratulations</a:t>
            </a:r>
            <a:r>
              <a:rPr lang="en-US" sz="4400" b="1" dirty="0" smtClean="0">
                <a:solidFill>
                  <a:srgbClr val="336600"/>
                </a:solidFill>
                <a:latin typeface="MyriadPro-Semibold" pitchFamily="34" charset="0"/>
              </a:rPr>
              <a:t>! </a:t>
            </a:r>
            <a:endParaRPr lang="en-US" sz="4400" b="1" dirty="0">
              <a:solidFill>
                <a:srgbClr val="336600"/>
              </a:solidFill>
              <a:latin typeface="MyriadPro-Semibold" pitchFamily="34" charset="0"/>
            </a:endParaRPr>
          </a:p>
        </p:txBody>
      </p:sp>
      <p:sp>
        <p:nvSpPr>
          <p:cNvPr id="7" name="TextBox 6"/>
          <p:cNvSpPr txBox="1"/>
          <p:nvPr/>
        </p:nvSpPr>
        <p:spPr>
          <a:xfrm>
            <a:off x="4038600" y="895350"/>
            <a:ext cx="5105400" cy="2677656"/>
          </a:xfrm>
          <a:prstGeom prst="rect">
            <a:avLst/>
          </a:prstGeom>
          <a:noFill/>
        </p:spPr>
        <p:txBody>
          <a:bodyPr wrap="square" rtlCol="0">
            <a:spAutoFit/>
          </a:bodyPr>
          <a:lstStyle/>
          <a:p>
            <a:pPr>
              <a:buSzPct val="60000"/>
              <a:buFont typeface="Wingdings" pitchFamily="2" charset="2"/>
              <a:buChar char="Ø"/>
            </a:pPr>
            <a:r>
              <a:rPr lang="en-US" sz="2800" dirty="0" smtClean="0">
                <a:solidFill>
                  <a:schemeClr val="bg1"/>
                </a:solidFill>
                <a:latin typeface="Desire Pro" pitchFamily="50" charset="0"/>
              </a:rPr>
              <a:t>Mario </a:t>
            </a:r>
            <a:r>
              <a:rPr lang="en-US" sz="2800" dirty="0" err="1" smtClean="0">
                <a:solidFill>
                  <a:schemeClr val="bg1"/>
                </a:solidFill>
                <a:latin typeface="Desire Pro" pitchFamily="50" charset="0"/>
              </a:rPr>
              <a:t>Nuno</a:t>
            </a:r>
            <a:r>
              <a:rPr lang="en-US" sz="2800" dirty="0" smtClean="0">
                <a:solidFill>
                  <a:schemeClr val="bg1"/>
                </a:solidFill>
                <a:latin typeface="Desire Pro" pitchFamily="50" charset="0"/>
              </a:rPr>
              <a:t>-Whelan, 33</a:t>
            </a:r>
          </a:p>
          <a:p>
            <a:pPr>
              <a:buSzPct val="60000"/>
              <a:buFont typeface="Wingdings" pitchFamily="2" charset="2"/>
              <a:buChar char="Ø"/>
            </a:pPr>
            <a:r>
              <a:rPr lang="en-US" sz="2800" dirty="0" smtClean="0">
                <a:solidFill>
                  <a:schemeClr val="bg1"/>
                </a:solidFill>
                <a:latin typeface="Desire Pro" pitchFamily="50" charset="0"/>
              </a:rPr>
              <a:t>From Tucson, AZ</a:t>
            </a:r>
          </a:p>
          <a:p>
            <a:pPr>
              <a:buSzPct val="60000"/>
              <a:buFont typeface="Wingdings" pitchFamily="2" charset="2"/>
              <a:buChar char="Ø"/>
            </a:pPr>
            <a:r>
              <a:rPr lang="en-US" sz="2800" dirty="0" smtClean="0">
                <a:solidFill>
                  <a:schemeClr val="bg1"/>
                </a:solidFill>
                <a:latin typeface="Desire Pro" pitchFamily="50" charset="0"/>
              </a:rPr>
              <a:t>Junior at the University of Arizona for a Masters of Landscape Architecture </a:t>
            </a:r>
          </a:p>
          <a:p>
            <a:pPr>
              <a:buSzPct val="60000"/>
              <a:buFont typeface="Wingdings" pitchFamily="2" charset="2"/>
              <a:buChar char="Ø"/>
            </a:pPr>
            <a:r>
              <a:rPr lang="en-US" sz="2800" dirty="0" smtClean="0">
                <a:solidFill>
                  <a:schemeClr val="bg1"/>
                </a:solidFill>
                <a:latin typeface="Desire Pro" pitchFamily="50" charset="0"/>
              </a:rPr>
              <a:t>GPA 4.0</a:t>
            </a:r>
          </a:p>
          <a:p>
            <a:pPr>
              <a:buSzPct val="60000"/>
              <a:buFont typeface="Wingdings" pitchFamily="2" charset="2"/>
              <a:buChar char="Ø"/>
            </a:pPr>
            <a:r>
              <a:rPr lang="en-US" sz="2800" dirty="0" smtClean="0">
                <a:solidFill>
                  <a:schemeClr val="bg1"/>
                </a:solidFill>
                <a:latin typeface="Desire Pro" pitchFamily="50" charset="0"/>
              </a:rPr>
              <a:t>$2,225 Hegeler and $275 Nixon Funds</a:t>
            </a:r>
          </a:p>
        </p:txBody>
      </p:sp>
      <p:pic>
        <p:nvPicPr>
          <p:cNvPr id="5" name="Picture 4" descr="ANA Logo HR.png"/>
          <p:cNvPicPr>
            <a:picLocks noChangeAspect="1"/>
          </p:cNvPicPr>
          <p:nvPr/>
        </p:nvPicPr>
        <p:blipFill>
          <a:blip r:embed="rId3" cstate="print"/>
          <a:stretch>
            <a:fillRect/>
          </a:stretch>
        </p:blipFill>
        <p:spPr>
          <a:xfrm>
            <a:off x="457200" y="3600450"/>
            <a:ext cx="2057400" cy="852144"/>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2700" b="1" dirty="0" smtClean="0">
                <a:solidFill>
                  <a:srgbClr val="DF8126"/>
                </a:solidFill>
                <a:latin typeface="MyriadPro-Semibold" pitchFamily="34" charset="0"/>
              </a:rPr>
              <a:t>ANAFUND Scholarship Program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400" b="1" dirty="0" smtClean="0">
                <a:solidFill>
                  <a:srgbClr val="DF8126"/>
                </a:solidFill>
                <a:latin typeface="MyriadPro-Semibold" pitchFamily="34" charset="0"/>
              </a:rPr>
              <a:t>Congratulations</a:t>
            </a:r>
            <a:r>
              <a:rPr lang="en-US" sz="4400" b="1" dirty="0" smtClean="0">
                <a:solidFill>
                  <a:srgbClr val="336600"/>
                </a:solidFill>
                <a:latin typeface="MyriadPro-Semibold" pitchFamily="34" charset="0"/>
              </a:rPr>
              <a:t>! </a:t>
            </a:r>
            <a:endParaRPr lang="en-US" sz="4400" b="1" dirty="0">
              <a:solidFill>
                <a:srgbClr val="336600"/>
              </a:solidFill>
              <a:latin typeface="MyriadPro-Semibold" pitchFamily="34" charset="0"/>
            </a:endParaRPr>
          </a:p>
        </p:txBody>
      </p:sp>
      <p:sp>
        <p:nvSpPr>
          <p:cNvPr id="7" name="TextBox 6"/>
          <p:cNvSpPr txBox="1"/>
          <p:nvPr/>
        </p:nvSpPr>
        <p:spPr>
          <a:xfrm>
            <a:off x="4038600" y="895350"/>
            <a:ext cx="5105400" cy="2677656"/>
          </a:xfrm>
          <a:prstGeom prst="rect">
            <a:avLst/>
          </a:prstGeom>
          <a:noFill/>
        </p:spPr>
        <p:txBody>
          <a:bodyPr wrap="square" rtlCol="0">
            <a:spAutoFit/>
          </a:bodyPr>
          <a:lstStyle/>
          <a:p>
            <a:pPr>
              <a:buSzPct val="60000"/>
              <a:buFont typeface="Wingdings" pitchFamily="2" charset="2"/>
              <a:buChar char="Ø"/>
            </a:pPr>
            <a:r>
              <a:rPr lang="en-US" sz="2800" dirty="0" smtClean="0">
                <a:solidFill>
                  <a:schemeClr val="bg1"/>
                </a:solidFill>
                <a:latin typeface="Desire Pro" pitchFamily="50" charset="0"/>
              </a:rPr>
              <a:t>Penelope Cottrell, 30</a:t>
            </a:r>
          </a:p>
          <a:p>
            <a:pPr>
              <a:buSzPct val="60000"/>
              <a:buFont typeface="Wingdings" pitchFamily="2" charset="2"/>
              <a:buChar char="Ø"/>
            </a:pPr>
            <a:r>
              <a:rPr lang="en-US" sz="2800" dirty="0" smtClean="0">
                <a:solidFill>
                  <a:schemeClr val="bg1"/>
                </a:solidFill>
                <a:latin typeface="Desire Pro" pitchFamily="50" charset="0"/>
              </a:rPr>
              <a:t>From Tucson, AZ</a:t>
            </a:r>
          </a:p>
          <a:p>
            <a:pPr>
              <a:buSzPct val="60000"/>
              <a:buFont typeface="Wingdings" pitchFamily="2" charset="2"/>
              <a:buChar char="Ø"/>
            </a:pPr>
            <a:r>
              <a:rPr lang="en-US" sz="2800" dirty="0" smtClean="0">
                <a:solidFill>
                  <a:schemeClr val="bg1"/>
                </a:solidFill>
                <a:latin typeface="Desire Pro" pitchFamily="50" charset="0"/>
              </a:rPr>
              <a:t>Junior at the University of Arizona for a Masters of Landscape Architecture </a:t>
            </a:r>
          </a:p>
          <a:p>
            <a:pPr>
              <a:buSzPct val="60000"/>
              <a:buFont typeface="Wingdings" pitchFamily="2" charset="2"/>
              <a:buChar char="Ø"/>
            </a:pPr>
            <a:r>
              <a:rPr lang="en-US" sz="2800" dirty="0" smtClean="0">
                <a:solidFill>
                  <a:schemeClr val="bg1"/>
                </a:solidFill>
                <a:latin typeface="Desire Pro" pitchFamily="50" charset="0"/>
              </a:rPr>
              <a:t>GPA 4.0</a:t>
            </a:r>
          </a:p>
          <a:p>
            <a:pPr>
              <a:buSzPct val="60000"/>
              <a:buFont typeface="Wingdings" pitchFamily="2" charset="2"/>
              <a:buChar char="Ø"/>
            </a:pPr>
            <a:r>
              <a:rPr lang="en-US" sz="2800" dirty="0" smtClean="0">
                <a:solidFill>
                  <a:schemeClr val="bg1"/>
                </a:solidFill>
                <a:latin typeface="Desire Pro" pitchFamily="50" charset="0"/>
              </a:rPr>
              <a:t>$1,775 Douglas and $1,050 Vlachos Funds</a:t>
            </a:r>
          </a:p>
        </p:txBody>
      </p:sp>
      <p:pic>
        <p:nvPicPr>
          <p:cNvPr id="5" name="Picture 4" descr="ANA Logo HR.png"/>
          <p:cNvPicPr>
            <a:picLocks noChangeAspect="1"/>
          </p:cNvPicPr>
          <p:nvPr/>
        </p:nvPicPr>
        <p:blipFill>
          <a:blip r:embed="rId2" cstate="print"/>
          <a:stretch>
            <a:fillRect/>
          </a:stretch>
        </p:blipFill>
        <p:spPr>
          <a:xfrm>
            <a:off x="457200" y="3600450"/>
            <a:ext cx="2057400" cy="852144"/>
          </a:xfrm>
          <a:prstGeom prst="rect">
            <a:avLst/>
          </a:prstGeom>
        </p:spPr>
      </p:pic>
      <p:pic>
        <p:nvPicPr>
          <p:cNvPr id="8" name="Picture 7" descr="Penelope Cottrell-Crawford.jpg"/>
          <p:cNvPicPr>
            <a:picLocks noChangeAspect="1"/>
          </p:cNvPicPr>
          <p:nvPr/>
        </p:nvPicPr>
        <p:blipFill>
          <a:blip r:embed="rId3" cstate="print"/>
          <a:stretch>
            <a:fillRect/>
          </a:stretch>
        </p:blipFill>
        <p:spPr>
          <a:xfrm>
            <a:off x="533400" y="895350"/>
            <a:ext cx="3429000" cy="2571750"/>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2700" b="1" dirty="0" smtClean="0">
                <a:solidFill>
                  <a:srgbClr val="DF8126"/>
                </a:solidFill>
                <a:latin typeface="MyriadPro-Semibold" pitchFamily="34" charset="0"/>
              </a:rPr>
              <a:t>ANAFUND Scholarship Program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400" b="1" dirty="0" smtClean="0">
                <a:solidFill>
                  <a:srgbClr val="DF8126"/>
                </a:solidFill>
                <a:latin typeface="MyriadPro-Semibold" pitchFamily="34" charset="0"/>
              </a:rPr>
              <a:t>Congratulations</a:t>
            </a:r>
            <a:r>
              <a:rPr lang="en-US" sz="4400" b="1" dirty="0" smtClean="0">
                <a:solidFill>
                  <a:srgbClr val="336600"/>
                </a:solidFill>
                <a:latin typeface="MyriadPro-Semibold" pitchFamily="34" charset="0"/>
              </a:rPr>
              <a:t>! </a:t>
            </a:r>
            <a:endParaRPr lang="en-US" sz="4400" b="1" dirty="0">
              <a:solidFill>
                <a:srgbClr val="336600"/>
              </a:solidFill>
              <a:latin typeface="MyriadPro-Semibold" pitchFamily="34" charset="0"/>
            </a:endParaRPr>
          </a:p>
        </p:txBody>
      </p:sp>
      <p:sp>
        <p:nvSpPr>
          <p:cNvPr id="7" name="TextBox 6"/>
          <p:cNvSpPr txBox="1"/>
          <p:nvPr/>
        </p:nvSpPr>
        <p:spPr>
          <a:xfrm>
            <a:off x="4419600" y="895350"/>
            <a:ext cx="5105400" cy="2677656"/>
          </a:xfrm>
          <a:prstGeom prst="rect">
            <a:avLst/>
          </a:prstGeom>
          <a:noFill/>
        </p:spPr>
        <p:txBody>
          <a:bodyPr wrap="square" rtlCol="0">
            <a:spAutoFit/>
          </a:bodyPr>
          <a:lstStyle/>
          <a:p>
            <a:pPr>
              <a:buSzPct val="60000"/>
              <a:buFont typeface="Wingdings" pitchFamily="2" charset="2"/>
              <a:buChar char="Ø"/>
            </a:pPr>
            <a:r>
              <a:rPr lang="en-US" sz="2800" dirty="0" smtClean="0">
                <a:solidFill>
                  <a:schemeClr val="bg1"/>
                </a:solidFill>
                <a:latin typeface="Desire Pro" pitchFamily="50" charset="0"/>
              </a:rPr>
              <a:t>Alec </a:t>
            </a:r>
            <a:r>
              <a:rPr lang="en-US" sz="2800" dirty="0" err="1" smtClean="0">
                <a:solidFill>
                  <a:schemeClr val="bg1"/>
                </a:solidFill>
                <a:latin typeface="Desire Pro" pitchFamily="50" charset="0"/>
              </a:rPr>
              <a:t>Trevillian</a:t>
            </a:r>
            <a:r>
              <a:rPr lang="en-US" sz="2800" dirty="0" smtClean="0">
                <a:solidFill>
                  <a:schemeClr val="bg1"/>
                </a:solidFill>
                <a:latin typeface="Desire Pro" pitchFamily="50" charset="0"/>
              </a:rPr>
              <a:t>, 22</a:t>
            </a:r>
          </a:p>
          <a:p>
            <a:pPr>
              <a:buSzPct val="60000"/>
              <a:buFont typeface="Wingdings" pitchFamily="2" charset="2"/>
              <a:buChar char="Ø"/>
            </a:pPr>
            <a:r>
              <a:rPr lang="en-US" sz="2800" dirty="0" smtClean="0">
                <a:solidFill>
                  <a:schemeClr val="bg1"/>
                </a:solidFill>
                <a:latin typeface="Desire Pro" pitchFamily="50" charset="0"/>
              </a:rPr>
              <a:t>From Phoenix, AZ</a:t>
            </a:r>
          </a:p>
          <a:p>
            <a:pPr>
              <a:buSzPct val="60000"/>
              <a:buFont typeface="Wingdings" pitchFamily="2" charset="2"/>
              <a:buChar char="Ø"/>
            </a:pPr>
            <a:r>
              <a:rPr lang="en-US" sz="2800" dirty="0" smtClean="0">
                <a:solidFill>
                  <a:schemeClr val="bg1"/>
                </a:solidFill>
                <a:latin typeface="Desire Pro" pitchFamily="50" charset="0"/>
              </a:rPr>
              <a:t>Freshman at Arizona State University for Landscape Architecture </a:t>
            </a:r>
          </a:p>
          <a:p>
            <a:pPr>
              <a:buSzPct val="60000"/>
              <a:buFont typeface="Wingdings" pitchFamily="2" charset="2"/>
              <a:buChar char="Ø"/>
            </a:pPr>
            <a:r>
              <a:rPr lang="en-US" sz="2800" dirty="0" smtClean="0">
                <a:solidFill>
                  <a:schemeClr val="bg1"/>
                </a:solidFill>
                <a:latin typeface="Desire Pro" pitchFamily="50" charset="0"/>
              </a:rPr>
              <a:t>GPA 3.5</a:t>
            </a:r>
          </a:p>
          <a:p>
            <a:pPr>
              <a:buSzPct val="60000"/>
              <a:buFont typeface="Wingdings" pitchFamily="2" charset="2"/>
              <a:buChar char="Ø"/>
            </a:pPr>
            <a:r>
              <a:rPr lang="en-US" sz="2800" dirty="0" smtClean="0">
                <a:solidFill>
                  <a:schemeClr val="bg1"/>
                </a:solidFill>
                <a:latin typeface="Desire Pro" pitchFamily="50" charset="0"/>
              </a:rPr>
              <a:t>$2,900 Ladd Smith Funds</a:t>
            </a:r>
          </a:p>
        </p:txBody>
      </p:sp>
      <p:pic>
        <p:nvPicPr>
          <p:cNvPr id="5" name="Picture 4" descr="ANA Logo HR.png"/>
          <p:cNvPicPr>
            <a:picLocks noChangeAspect="1"/>
          </p:cNvPicPr>
          <p:nvPr/>
        </p:nvPicPr>
        <p:blipFill>
          <a:blip r:embed="rId2" cstate="print"/>
          <a:stretch>
            <a:fillRect/>
          </a:stretch>
        </p:blipFill>
        <p:spPr>
          <a:xfrm>
            <a:off x="457200" y="3600450"/>
            <a:ext cx="2057400" cy="852144"/>
          </a:xfrm>
          <a:prstGeom prst="rect">
            <a:avLst/>
          </a:prstGeom>
        </p:spPr>
      </p:pic>
      <p:pic>
        <p:nvPicPr>
          <p:cNvPr id="9" name="Picture 8" descr="Alec Trevillian.jpg"/>
          <p:cNvPicPr>
            <a:picLocks noChangeAspect="1"/>
          </p:cNvPicPr>
          <p:nvPr/>
        </p:nvPicPr>
        <p:blipFill>
          <a:blip r:embed="rId3" cstate="print"/>
          <a:stretch>
            <a:fillRect/>
          </a:stretch>
        </p:blipFill>
        <p:spPr>
          <a:xfrm>
            <a:off x="762000" y="971550"/>
            <a:ext cx="3429000" cy="2571750"/>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2700" b="1" dirty="0" smtClean="0">
                <a:solidFill>
                  <a:srgbClr val="DF8126"/>
                </a:solidFill>
                <a:latin typeface="MyriadPro-Semibold" pitchFamily="34" charset="0"/>
              </a:rPr>
              <a:t>ANAFUND Scholarship Program </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400" b="1" dirty="0" smtClean="0">
                <a:solidFill>
                  <a:srgbClr val="DF8126"/>
                </a:solidFill>
                <a:latin typeface="MyriadPro-Semibold" pitchFamily="34" charset="0"/>
              </a:rPr>
              <a:t>Congratulations</a:t>
            </a:r>
            <a:r>
              <a:rPr lang="en-US" sz="4400" b="1" dirty="0" smtClean="0">
                <a:solidFill>
                  <a:srgbClr val="336600"/>
                </a:solidFill>
                <a:latin typeface="MyriadPro-Semibold" pitchFamily="34" charset="0"/>
              </a:rPr>
              <a:t>! </a:t>
            </a:r>
            <a:endParaRPr lang="en-US" sz="4400" b="1" dirty="0">
              <a:solidFill>
                <a:srgbClr val="336600"/>
              </a:solidFill>
              <a:latin typeface="MyriadPro-Semibold" pitchFamily="34" charset="0"/>
            </a:endParaRPr>
          </a:p>
        </p:txBody>
      </p:sp>
      <p:sp>
        <p:nvSpPr>
          <p:cNvPr id="7" name="TextBox 6"/>
          <p:cNvSpPr txBox="1"/>
          <p:nvPr/>
        </p:nvSpPr>
        <p:spPr>
          <a:xfrm>
            <a:off x="4419600" y="895350"/>
            <a:ext cx="5105400" cy="2677656"/>
          </a:xfrm>
          <a:prstGeom prst="rect">
            <a:avLst/>
          </a:prstGeom>
          <a:noFill/>
        </p:spPr>
        <p:txBody>
          <a:bodyPr wrap="square" rtlCol="0">
            <a:spAutoFit/>
          </a:bodyPr>
          <a:lstStyle/>
          <a:p>
            <a:pPr>
              <a:buSzPct val="60000"/>
              <a:buFont typeface="Wingdings" pitchFamily="2" charset="2"/>
              <a:buChar char="Ø"/>
            </a:pPr>
            <a:r>
              <a:rPr lang="en-US" sz="2800" dirty="0" smtClean="0">
                <a:solidFill>
                  <a:schemeClr val="bg1"/>
                </a:solidFill>
                <a:latin typeface="Desire Pro" pitchFamily="50" charset="0"/>
              </a:rPr>
              <a:t>Emma </a:t>
            </a:r>
            <a:r>
              <a:rPr lang="en-US" sz="2800" dirty="0" err="1" smtClean="0">
                <a:solidFill>
                  <a:schemeClr val="bg1"/>
                </a:solidFill>
                <a:latin typeface="Desire Pro" pitchFamily="50" charset="0"/>
              </a:rPr>
              <a:t>Troub</a:t>
            </a:r>
            <a:r>
              <a:rPr lang="en-US" sz="2800" dirty="0" smtClean="0">
                <a:solidFill>
                  <a:schemeClr val="bg1"/>
                </a:solidFill>
                <a:latin typeface="Desire Pro" pitchFamily="50" charset="0"/>
              </a:rPr>
              <a:t>, 19</a:t>
            </a:r>
          </a:p>
          <a:p>
            <a:pPr>
              <a:buSzPct val="60000"/>
              <a:buFont typeface="Wingdings" pitchFamily="2" charset="2"/>
              <a:buChar char="Ø"/>
            </a:pPr>
            <a:r>
              <a:rPr lang="en-US" sz="2800" dirty="0" smtClean="0">
                <a:solidFill>
                  <a:schemeClr val="bg1"/>
                </a:solidFill>
                <a:latin typeface="Desire Pro" pitchFamily="50" charset="0"/>
              </a:rPr>
              <a:t>From Buckeye, AZ</a:t>
            </a:r>
          </a:p>
          <a:p>
            <a:pPr>
              <a:buSzPct val="60000"/>
              <a:buFont typeface="Wingdings" pitchFamily="2" charset="2"/>
              <a:buChar char="Ø"/>
            </a:pPr>
            <a:r>
              <a:rPr lang="en-US" sz="2800" dirty="0" smtClean="0">
                <a:solidFill>
                  <a:schemeClr val="bg1"/>
                </a:solidFill>
                <a:latin typeface="Desire Pro" pitchFamily="50" charset="0"/>
              </a:rPr>
              <a:t>Freshman at the University of Arizona for Ag Tech Mgmt and Education</a:t>
            </a:r>
          </a:p>
          <a:p>
            <a:pPr>
              <a:buSzPct val="60000"/>
              <a:buFont typeface="Wingdings" pitchFamily="2" charset="2"/>
              <a:buChar char="Ø"/>
            </a:pPr>
            <a:r>
              <a:rPr lang="en-US" sz="2800" dirty="0" smtClean="0">
                <a:solidFill>
                  <a:schemeClr val="bg1"/>
                </a:solidFill>
                <a:latin typeface="Desire Pro" pitchFamily="50" charset="0"/>
              </a:rPr>
              <a:t>GPA 3.9</a:t>
            </a:r>
          </a:p>
          <a:p>
            <a:pPr>
              <a:buSzPct val="60000"/>
              <a:buFont typeface="Wingdings" pitchFamily="2" charset="2"/>
              <a:buChar char="Ø"/>
            </a:pPr>
            <a:r>
              <a:rPr lang="en-US" sz="2800" dirty="0" smtClean="0">
                <a:solidFill>
                  <a:schemeClr val="bg1"/>
                </a:solidFill>
                <a:latin typeface="Desire Pro" pitchFamily="50" charset="0"/>
              </a:rPr>
              <a:t>$2,000 Williams Fund</a:t>
            </a:r>
          </a:p>
        </p:txBody>
      </p:sp>
      <p:pic>
        <p:nvPicPr>
          <p:cNvPr id="5" name="Picture 4" descr="ANA Logo HR.png"/>
          <p:cNvPicPr>
            <a:picLocks noChangeAspect="1"/>
          </p:cNvPicPr>
          <p:nvPr/>
        </p:nvPicPr>
        <p:blipFill>
          <a:blip r:embed="rId2" cstate="print"/>
          <a:stretch>
            <a:fillRect/>
          </a:stretch>
        </p:blipFill>
        <p:spPr>
          <a:xfrm>
            <a:off x="457200" y="3600450"/>
            <a:ext cx="2057400" cy="852144"/>
          </a:xfrm>
          <a:prstGeom prst="rect">
            <a:avLst/>
          </a:prstGeom>
        </p:spPr>
      </p:pic>
      <p:pic>
        <p:nvPicPr>
          <p:cNvPr id="8" name="Picture 7" descr="Emma Troub.jpg"/>
          <p:cNvPicPr>
            <a:picLocks noChangeAspect="1"/>
          </p:cNvPicPr>
          <p:nvPr/>
        </p:nvPicPr>
        <p:blipFill>
          <a:blip r:embed="rId3" cstate="print"/>
          <a:stretch>
            <a:fillRect/>
          </a:stretch>
        </p:blipFill>
        <p:spPr>
          <a:xfrm>
            <a:off x="1828800" y="971550"/>
            <a:ext cx="2157413" cy="2876551"/>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a:bodyPr>
          <a:lstStyle/>
          <a:p>
            <a:r>
              <a:rPr lang="en-US" sz="2700" b="1" dirty="0" smtClean="0">
                <a:solidFill>
                  <a:srgbClr val="DF8126"/>
                </a:solidFill>
                <a:latin typeface="MyriadPro-Semibold" pitchFamily="34" charset="0"/>
              </a:rPr>
              <a:t>			ANAFUND Scholarship Program</a:t>
            </a:r>
            <a:br>
              <a:rPr lang="en-US" sz="2700"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ANAFUND</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609600" y="3714750"/>
            <a:ext cx="2264668" cy="852144"/>
          </a:xfrm>
          <a:prstGeom prst="rect">
            <a:avLst/>
          </a:prstGeom>
        </p:spPr>
      </p:pic>
      <p:sp>
        <p:nvSpPr>
          <p:cNvPr id="7" name="TextBox 6"/>
          <p:cNvSpPr txBox="1"/>
          <p:nvPr/>
        </p:nvSpPr>
        <p:spPr>
          <a:xfrm>
            <a:off x="609600" y="1085850"/>
            <a:ext cx="8229600" cy="3139321"/>
          </a:xfrm>
          <a:prstGeom prst="rect">
            <a:avLst/>
          </a:prstGeom>
          <a:noFill/>
        </p:spPr>
        <p:txBody>
          <a:bodyPr wrap="square" rtlCol="0">
            <a:spAutoFit/>
          </a:bodyPr>
          <a:lstStyle/>
          <a:p>
            <a:pPr algn="ctr"/>
            <a:r>
              <a:rPr lang="en-US" sz="6600" dirty="0" smtClean="0">
                <a:solidFill>
                  <a:schemeClr val="bg1"/>
                </a:solidFill>
                <a:latin typeface="Desire PRO" pitchFamily="50" charset="0"/>
              </a:rPr>
              <a:t>Congratulations recipients and thank you to the families who make these funds possible! </a:t>
            </a:r>
            <a:endParaRPr lang="en-US" sz="6600" dirty="0">
              <a:solidFill>
                <a:schemeClr val="bg1"/>
              </a:solidFill>
              <a:latin typeface="Desire PRO" pitchFamily="50" charset="0"/>
            </a:endParaRPr>
          </a:p>
        </p:txBody>
      </p:sp>
    </p:spTree>
  </p:cSld>
  <p:clrMapOvr>
    <a:masterClrMapping/>
  </p:clrMapOvr>
  <p:transition spd="med" advTm="7000">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a:bodyPr>
          <a:lstStyle/>
          <a:p>
            <a:r>
              <a:rPr lang="en-US" sz="2700" b="1" dirty="0" smtClean="0">
                <a:solidFill>
                  <a:srgbClr val="DF8126"/>
                </a:solidFill>
                <a:latin typeface="MyriadPro-Semibold" pitchFamily="34" charset="0"/>
              </a:rPr>
              <a:t>			ANAFUND Scholarship Program</a:t>
            </a:r>
            <a:br>
              <a:rPr lang="en-US" sz="2700"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ANAFUND</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600450"/>
            <a:ext cx="2417068" cy="852144"/>
          </a:xfrm>
          <a:prstGeom prst="rect">
            <a:avLst/>
          </a:prstGeom>
        </p:spPr>
      </p:pic>
      <p:sp>
        <p:nvSpPr>
          <p:cNvPr id="7" name="TextBox 6"/>
          <p:cNvSpPr txBox="1"/>
          <p:nvPr/>
        </p:nvSpPr>
        <p:spPr>
          <a:xfrm>
            <a:off x="152400" y="819150"/>
            <a:ext cx="8991600" cy="769441"/>
          </a:xfrm>
          <a:prstGeom prst="rect">
            <a:avLst/>
          </a:prstGeom>
          <a:noFill/>
        </p:spPr>
        <p:txBody>
          <a:bodyPr wrap="square" rtlCol="0">
            <a:spAutoFit/>
          </a:bodyPr>
          <a:lstStyle/>
          <a:p>
            <a:pPr algn="ctr"/>
            <a:r>
              <a:rPr lang="en-US" sz="4400" dirty="0" smtClean="0">
                <a:solidFill>
                  <a:schemeClr val="bg1"/>
                </a:solidFill>
                <a:latin typeface="Desire PRO" pitchFamily="50" charset="0"/>
              </a:rPr>
              <a:t>And thank you to our ANAFUND Board of Trustees:</a:t>
            </a:r>
            <a:endParaRPr lang="en-US" sz="4400" dirty="0">
              <a:solidFill>
                <a:schemeClr val="bg1"/>
              </a:solidFill>
              <a:latin typeface="Desire PRO" pitchFamily="50" charset="0"/>
            </a:endParaRPr>
          </a:p>
        </p:txBody>
      </p:sp>
      <p:sp>
        <p:nvSpPr>
          <p:cNvPr id="8" name="TextBox 7"/>
          <p:cNvSpPr txBox="1"/>
          <p:nvPr/>
        </p:nvSpPr>
        <p:spPr>
          <a:xfrm>
            <a:off x="1752600" y="1543050"/>
            <a:ext cx="3657600" cy="2308324"/>
          </a:xfrm>
          <a:prstGeom prst="rect">
            <a:avLst/>
          </a:prstGeom>
          <a:noFill/>
        </p:spPr>
        <p:txBody>
          <a:bodyPr wrap="square" rtlCol="0">
            <a:spAutoFit/>
          </a:bodyPr>
          <a:lstStyle/>
          <a:p>
            <a:pPr>
              <a:buSzPct val="70000"/>
              <a:buFont typeface="Wingdings" pitchFamily="2" charset="2"/>
              <a:buChar char="Ø"/>
            </a:pPr>
            <a:r>
              <a:rPr lang="en-US" dirty="0" smtClean="0">
                <a:solidFill>
                  <a:schemeClr val="bg1"/>
                </a:solidFill>
                <a:latin typeface="MyriadPro-Semibold" pitchFamily="34" charset="0"/>
              </a:rPr>
              <a:t>Cindy Riding, </a:t>
            </a:r>
            <a:r>
              <a:rPr lang="en-US" i="1" dirty="0" smtClean="0">
                <a:solidFill>
                  <a:schemeClr val="bg1"/>
                </a:solidFill>
                <a:latin typeface="MyriadPro-Semibold" pitchFamily="34" charset="0"/>
              </a:rPr>
              <a:t>Chairman</a:t>
            </a:r>
            <a:r>
              <a:rPr lang="en-US" dirty="0" smtClean="0">
                <a:solidFill>
                  <a:schemeClr val="bg1"/>
                </a:solidFill>
                <a:latin typeface="MyriadPro-Semibold" pitchFamily="34" charset="0"/>
              </a:rPr>
              <a:t> </a:t>
            </a:r>
          </a:p>
          <a:p>
            <a:pPr>
              <a:buSzPct val="70000"/>
              <a:buFont typeface="Wingdings" pitchFamily="2" charset="2"/>
              <a:buChar char="Ø"/>
            </a:pPr>
            <a:r>
              <a:rPr lang="en-US" dirty="0" smtClean="0">
                <a:solidFill>
                  <a:schemeClr val="bg1"/>
                </a:solidFill>
                <a:latin typeface="MyriadPro-Semibold" pitchFamily="34" charset="0"/>
              </a:rPr>
              <a:t>Don Waltemeyer</a:t>
            </a:r>
          </a:p>
          <a:p>
            <a:pPr>
              <a:buSzPct val="70000"/>
              <a:buFont typeface="Wingdings" pitchFamily="2" charset="2"/>
              <a:buChar char="Ø"/>
            </a:pPr>
            <a:r>
              <a:rPr lang="en-US" dirty="0" smtClean="0">
                <a:solidFill>
                  <a:schemeClr val="bg1"/>
                </a:solidFill>
                <a:latin typeface="MyriadPro-Semibold" pitchFamily="34" charset="0"/>
              </a:rPr>
              <a:t>Phil Hemminghaus</a:t>
            </a:r>
          </a:p>
          <a:p>
            <a:pPr>
              <a:buSzPct val="70000"/>
              <a:buFont typeface="Wingdings" pitchFamily="2" charset="2"/>
              <a:buChar char="Ø"/>
            </a:pPr>
            <a:r>
              <a:rPr lang="en-US" dirty="0" smtClean="0">
                <a:solidFill>
                  <a:schemeClr val="bg1"/>
                </a:solidFill>
                <a:latin typeface="MyriadPro-Semibold" pitchFamily="34" charset="0"/>
              </a:rPr>
              <a:t>Robin Franklin</a:t>
            </a:r>
          </a:p>
          <a:p>
            <a:pPr>
              <a:buSzPct val="70000"/>
              <a:buFont typeface="Wingdings" pitchFamily="2" charset="2"/>
              <a:buChar char="Ø"/>
            </a:pPr>
            <a:r>
              <a:rPr lang="en-US" dirty="0" smtClean="0">
                <a:solidFill>
                  <a:schemeClr val="bg1"/>
                </a:solidFill>
                <a:latin typeface="MyriadPro-Semibold" pitchFamily="34" charset="0"/>
              </a:rPr>
              <a:t>Jean McGrath</a:t>
            </a:r>
          </a:p>
          <a:p>
            <a:pPr>
              <a:buSzPct val="70000"/>
              <a:buFont typeface="Wingdings" pitchFamily="2" charset="2"/>
              <a:buChar char="Ø"/>
            </a:pPr>
            <a:r>
              <a:rPr lang="en-US" dirty="0" smtClean="0">
                <a:solidFill>
                  <a:schemeClr val="bg1"/>
                </a:solidFill>
                <a:latin typeface="MyriadPro-Semibold" pitchFamily="34" charset="0"/>
              </a:rPr>
              <a:t>Ken Williams </a:t>
            </a:r>
          </a:p>
          <a:p>
            <a:pPr>
              <a:buSzPct val="70000"/>
              <a:buFont typeface="Wingdings" pitchFamily="2" charset="2"/>
              <a:buChar char="Ø"/>
            </a:pPr>
            <a:r>
              <a:rPr lang="en-US" dirty="0" smtClean="0">
                <a:solidFill>
                  <a:schemeClr val="bg1"/>
                </a:solidFill>
                <a:latin typeface="MyriadPro-Semibold" pitchFamily="34" charset="0"/>
              </a:rPr>
              <a:t>John Augustine </a:t>
            </a:r>
          </a:p>
          <a:p>
            <a:pPr>
              <a:buSzPct val="70000"/>
            </a:pPr>
            <a:endParaRPr lang="en-US" dirty="0">
              <a:solidFill>
                <a:schemeClr val="bg1"/>
              </a:solidFill>
              <a:latin typeface="MyriadPro-Semibold" pitchFamily="34" charset="0"/>
            </a:endParaRPr>
          </a:p>
        </p:txBody>
      </p:sp>
      <p:sp>
        <p:nvSpPr>
          <p:cNvPr id="9" name="TextBox 8"/>
          <p:cNvSpPr txBox="1"/>
          <p:nvPr/>
        </p:nvSpPr>
        <p:spPr>
          <a:xfrm>
            <a:off x="5105400" y="1543050"/>
            <a:ext cx="3048000" cy="2031325"/>
          </a:xfrm>
          <a:prstGeom prst="rect">
            <a:avLst/>
          </a:prstGeom>
          <a:noFill/>
        </p:spPr>
        <p:txBody>
          <a:bodyPr wrap="square" rtlCol="0">
            <a:spAutoFit/>
          </a:bodyPr>
          <a:lstStyle/>
          <a:p>
            <a:pPr>
              <a:buSzPct val="70000"/>
              <a:buFont typeface="Wingdings" pitchFamily="2" charset="2"/>
              <a:buChar char="Ø"/>
            </a:pPr>
            <a:r>
              <a:rPr lang="en-US" dirty="0" smtClean="0">
                <a:solidFill>
                  <a:schemeClr val="bg1"/>
                </a:solidFill>
                <a:latin typeface="MyriadPro-Semibold" pitchFamily="34" charset="0"/>
              </a:rPr>
              <a:t>Niko Vlachos</a:t>
            </a:r>
          </a:p>
          <a:p>
            <a:pPr>
              <a:buSzPct val="70000"/>
              <a:buFont typeface="Wingdings" pitchFamily="2" charset="2"/>
              <a:buChar char="Ø"/>
            </a:pPr>
            <a:r>
              <a:rPr lang="en-US" dirty="0" smtClean="0">
                <a:solidFill>
                  <a:schemeClr val="bg1"/>
                </a:solidFill>
                <a:latin typeface="MyriadPro-Semibold" pitchFamily="34" charset="0"/>
              </a:rPr>
              <a:t>Bart Worthington</a:t>
            </a:r>
          </a:p>
          <a:p>
            <a:pPr>
              <a:buSzPct val="70000"/>
              <a:buFont typeface="Wingdings" pitchFamily="2" charset="2"/>
              <a:buChar char="Ø"/>
            </a:pPr>
            <a:r>
              <a:rPr lang="en-US" dirty="0" smtClean="0">
                <a:solidFill>
                  <a:schemeClr val="bg1"/>
                </a:solidFill>
                <a:latin typeface="MyriadPro-Semibold" pitchFamily="34" charset="0"/>
              </a:rPr>
              <a:t>Brett Cameron</a:t>
            </a:r>
          </a:p>
          <a:p>
            <a:pPr>
              <a:buSzPct val="70000"/>
              <a:buFont typeface="Wingdings" pitchFamily="2" charset="2"/>
              <a:buChar char="Ø"/>
            </a:pPr>
            <a:r>
              <a:rPr lang="en-US" dirty="0" smtClean="0">
                <a:solidFill>
                  <a:schemeClr val="bg1"/>
                </a:solidFill>
                <a:latin typeface="MyriadPro-Semibold" pitchFamily="34" charset="0"/>
              </a:rPr>
              <a:t>Tim Businda</a:t>
            </a:r>
          </a:p>
          <a:p>
            <a:pPr>
              <a:buSzPct val="70000"/>
              <a:buFont typeface="Wingdings" pitchFamily="2" charset="2"/>
              <a:buChar char="Ø"/>
            </a:pPr>
            <a:r>
              <a:rPr lang="en-US" dirty="0" smtClean="0">
                <a:solidFill>
                  <a:schemeClr val="bg1"/>
                </a:solidFill>
                <a:latin typeface="MyriadPro-Semibold" pitchFamily="34" charset="0"/>
              </a:rPr>
              <a:t>Jimmy Fox</a:t>
            </a:r>
          </a:p>
          <a:p>
            <a:pPr>
              <a:buSzPct val="70000"/>
              <a:buFont typeface="Wingdings" pitchFamily="2" charset="2"/>
              <a:buChar char="Ø"/>
            </a:pPr>
            <a:r>
              <a:rPr lang="en-US" dirty="0" smtClean="0">
                <a:solidFill>
                  <a:schemeClr val="bg1"/>
                </a:solidFill>
                <a:latin typeface="MyriadPro-Semibold" pitchFamily="34" charset="0"/>
              </a:rPr>
              <a:t>Jay Harper</a:t>
            </a:r>
          </a:p>
          <a:p>
            <a:pPr>
              <a:buSzPct val="70000"/>
              <a:buFont typeface="Wingdings" pitchFamily="2" charset="2"/>
              <a:buChar char="Ø"/>
            </a:pPr>
            <a:r>
              <a:rPr lang="en-US" dirty="0" smtClean="0">
                <a:solidFill>
                  <a:schemeClr val="bg1"/>
                </a:solidFill>
                <a:latin typeface="MyriadPro-Semibold" pitchFamily="34" charset="0"/>
              </a:rPr>
              <a:t>Dan Scholl </a:t>
            </a:r>
          </a:p>
        </p:txBody>
      </p:sp>
    </p:spTree>
  </p:cSld>
  <p:clrMapOvr>
    <a:masterClrMapping/>
  </p:clrMapOvr>
  <p:transition spd="med" advTm="7000">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a:bodyPr>
          <a:lstStyle/>
          <a:p>
            <a:r>
              <a:rPr lang="en-US" sz="2700" b="1" dirty="0" smtClean="0">
                <a:solidFill>
                  <a:srgbClr val="DF8126"/>
                </a:solidFill>
                <a:latin typeface="MyriadPro-Semibold" pitchFamily="34" charset="0"/>
              </a:rPr>
              <a:t>			ANAFUND Scholarship Program</a:t>
            </a:r>
            <a:br>
              <a:rPr lang="en-US" sz="2700"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ANAFUND</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685800" y="3790950"/>
            <a:ext cx="2112268" cy="852144"/>
          </a:xfrm>
          <a:prstGeom prst="rect">
            <a:avLst/>
          </a:prstGeom>
        </p:spPr>
      </p:pic>
      <p:sp>
        <p:nvSpPr>
          <p:cNvPr id="7" name="TextBox 6"/>
          <p:cNvSpPr txBox="1"/>
          <p:nvPr/>
        </p:nvSpPr>
        <p:spPr>
          <a:xfrm>
            <a:off x="152400" y="971550"/>
            <a:ext cx="8991600" cy="769441"/>
          </a:xfrm>
          <a:prstGeom prst="rect">
            <a:avLst/>
          </a:prstGeom>
          <a:noFill/>
        </p:spPr>
        <p:txBody>
          <a:bodyPr wrap="square" rtlCol="0">
            <a:spAutoFit/>
          </a:bodyPr>
          <a:lstStyle/>
          <a:p>
            <a:pPr algn="ctr"/>
            <a:r>
              <a:rPr lang="en-US" sz="4400" dirty="0" smtClean="0">
                <a:solidFill>
                  <a:schemeClr val="bg1"/>
                </a:solidFill>
                <a:latin typeface="Desire PRO" pitchFamily="50" charset="0"/>
              </a:rPr>
              <a:t>And thank you to our ANAFUND Scholarship Committee:</a:t>
            </a:r>
            <a:endParaRPr lang="en-US" sz="4400" dirty="0">
              <a:solidFill>
                <a:schemeClr val="bg1"/>
              </a:solidFill>
              <a:latin typeface="Desire PRO" pitchFamily="50" charset="0"/>
            </a:endParaRPr>
          </a:p>
        </p:txBody>
      </p:sp>
      <p:sp>
        <p:nvSpPr>
          <p:cNvPr id="8" name="TextBox 7"/>
          <p:cNvSpPr txBox="1"/>
          <p:nvPr/>
        </p:nvSpPr>
        <p:spPr>
          <a:xfrm>
            <a:off x="1524000" y="1714500"/>
            <a:ext cx="3657600" cy="830997"/>
          </a:xfrm>
          <a:prstGeom prst="rect">
            <a:avLst/>
          </a:prstGeom>
          <a:noFill/>
        </p:spPr>
        <p:txBody>
          <a:bodyPr wrap="square" rtlCol="0">
            <a:spAutoFit/>
          </a:bodyPr>
          <a:lstStyle/>
          <a:p>
            <a:pPr>
              <a:buSzPct val="70000"/>
              <a:buFont typeface="Wingdings" pitchFamily="2" charset="2"/>
              <a:buChar char="Ø"/>
            </a:pPr>
            <a:r>
              <a:rPr lang="en-US" sz="2400" dirty="0" smtClean="0">
                <a:solidFill>
                  <a:schemeClr val="bg1"/>
                </a:solidFill>
                <a:latin typeface="MyriadPro-Semibold" pitchFamily="34" charset="0"/>
              </a:rPr>
              <a:t>Cindy Riding, </a:t>
            </a:r>
            <a:r>
              <a:rPr lang="en-US" sz="2400" i="1" dirty="0" smtClean="0">
                <a:solidFill>
                  <a:schemeClr val="bg1"/>
                </a:solidFill>
                <a:latin typeface="MyriadPro-Semibold" pitchFamily="34" charset="0"/>
              </a:rPr>
              <a:t>Chairman</a:t>
            </a:r>
            <a:r>
              <a:rPr lang="en-US" sz="2400" dirty="0" smtClean="0">
                <a:solidFill>
                  <a:schemeClr val="bg1"/>
                </a:solidFill>
                <a:latin typeface="MyriadPro-Semibold" pitchFamily="34" charset="0"/>
              </a:rPr>
              <a:t> </a:t>
            </a:r>
          </a:p>
          <a:p>
            <a:pPr>
              <a:buSzPct val="70000"/>
              <a:buFont typeface="Wingdings" pitchFamily="2" charset="2"/>
              <a:buChar char="Ø"/>
            </a:pPr>
            <a:r>
              <a:rPr lang="en-US" sz="2400" dirty="0" smtClean="0">
                <a:solidFill>
                  <a:schemeClr val="bg1"/>
                </a:solidFill>
                <a:latin typeface="MyriadPro-Semibold" pitchFamily="34" charset="0"/>
              </a:rPr>
              <a:t>Jean McGrath</a:t>
            </a:r>
          </a:p>
        </p:txBody>
      </p:sp>
      <p:sp>
        <p:nvSpPr>
          <p:cNvPr id="9" name="TextBox 8"/>
          <p:cNvSpPr txBox="1"/>
          <p:nvPr/>
        </p:nvSpPr>
        <p:spPr>
          <a:xfrm>
            <a:off x="5105400" y="1714500"/>
            <a:ext cx="3048000" cy="830997"/>
          </a:xfrm>
          <a:prstGeom prst="rect">
            <a:avLst/>
          </a:prstGeom>
          <a:noFill/>
        </p:spPr>
        <p:txBody>
          <a:bodyPr wrap="square" rtlCol="0">
            <a:spAutoFit/>
          </a:bodyPr>
          <a:lstStyle/>
          <a:p>
            <a:pPr>
              <a:buSzPct val="70000"/>
              <a:buFont typeface="Wingdings" pitchFamily="2" charset="2"/>
              <a:buChar char="Ø"/>
            </a:pPr>
            <a:r>
              <a:rPr lang="en-US" sz="2400" dirty="0" smtClean="0">
                <a:solidFill>
                  <a:schemeClr val="bg1"/>
                </a:solidFill>
                <a:latin typeface="MyriadPro-Semibold" pitchFamily="34" charset="0"/>
              </a:rPr>
              <a:t>Bart Worthington</a:t>
            </a:r>
          </a:p>
          <a:p>
            <a:pPr>
              <a:buSzPct val="70000"/>
              <a:buFont typeface="Wingdings" pitchFamily="2" charset="2"/>
              <a:buChar char="Ø"/>
            </a:pPr>
            <a:r>
              <a:rPr lang="en-US" sz="2400" dirty="0" smtClean="0">
                <a:solidFill>
                  <a:schemeClr val="bg1"/>
                </a:solidFill>
                <a:latin typeface="MyriadPro-Semibold" pitchFamily="34" charset="0"/>
              </a:rPr>
              <a:t>Aaron Allen</a:t>
            </a:r>
          </a:p>
        </p:txBody>
      </p:sp>
    </p:spTree>
  </p:cSld>
  <p:clrMapOvr>
    <a:masterClrMapping/>
  </p:clrMapOvr>
  <p:transition spd="med" advTm="7000">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a:bodyPr>
          <a:lstStyle/>
          <a:p>
            <a:r>
              <a:rPr lang="en-US" sz="2700" b="1" dirty="0" smtClean="0">
                <a:solidFill>
                  <a:srgbClr val="DF8126"/>
                </a:solidFill>
                <a:latin typeface="MyriadPro-Semibold" pitchFamily="34" charset="0"/>
              </a:rPr>
              <a:t>			ANAFUND Scholarship Program</a:t>
            </a:r>
            <a:br>
              <a:rPr lang="en-US" sz="2700"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ANAFUND</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685800" y="3790950"/>
            <a:ext cx="2112268" cy="852144"/>
          </a:xfrm>
          <a:prstGeom prst="rect">
            <a:avLst/>
          </a:prstGeom>
        </p:spPr>
      </p:pic>
      <p:sp>
        <p:nvSpPr>
          <p:cNvPr id="7" name="TextBox 6"/>
          <p:cNvSpPr txBox="1"/>
          <p:nvPr/>
        </p:nvSpPr>
        <p:spPr>
          <a:xfrm>
            <a:off x="152400" y="971550"/>
            <a:ext cx="8991600" cy="769441"/>
          </a:xfrm>
          <a:prstGeom prst="rect">
            <a:avLst/>
          </a:prstGeom>
          <a:noFill/>
        </p:spPr>
        <p:txBody>
          <a:bodyPr wrap="square" rtlCol="0">
            <a:spAutoFit/>
          </a:bodyPr>
          <a:lstStyle/>
          <a:p>
            <a:pPr algn="ctr"/>
            <a:r>
              <a:rPr lang="en-US" sz="4400" dirty="0" smtClean="0">
                <a:solidFill>
                  <a:schemeClr val="bg1"/>
                </a:solidFill>
                <a:latin typeface="Desire PRO" pitchFamily="50" charset="0"/>
              </a:rPr>
              <a:t>Special Thank You To Our Named Family Funds!</a:t>
            </a:r>
            <a:endParaRPr lang="en-US" sz="4400" dirty="0">
              <a:solidFill>
                <a:schemeClr val="bg1"/>
              </a:solidFill>
              <a:latin typeface="Desire PRO" pitchFamily="50" charset="0"/>
            </a:endParaRPr>
          </a:p>
        </p:txBody>
      </p:sp>
      <p:sp>
        <p:nvSpPr>
          <p:cNvPr id="8" name="TextBox 7"/>
          <p:cNvSpPr txBox="1"/>
          <p:nvPr/>
        </p:nvSpPr>
        <p:spPr>
          <a:xfrm>
            <a:off x="1066800" y="1581150"/>
            <a:ext cx="3657600" cy="1938992"/>
          </a:xfrm>
          <a:prstGeom prst="rect">
            <a:avLst/>
          </a:prstGeom>
          <a:noFill/>
        </p:spPr>
        <p:txBody>
          <a:bodyPr wrap="square" rtlCol="0">
            <a:spAutoFit/>
          </a:bodyPr>
          <a:lstStyle/>
          <a:p>
            <a:pPr>
              <a:buSzPct val="70000"/>
              <a:buFont typeface="Wingdings" pitchFamily="2" charset="2"/>
              <a:buChar char="Ø"/>
            </a:pPr>
            <a:r>
              <a:rPr lang="en-US" sz="2400" dirty="0" smtClean="0">
                <a:solidFill>
                  <a:schemeClr val="bg1"/>
                </a:solidFill>
                <a:latin typeface="MyriadPro-Semibold" pitchFamily="34" charset="0"/>
              </a:rPr>
              <a:t>Williams Family</a:t>
            </a:r>
          </a:p>
          <a:p>
            <a:pPr>
              <a:buSzPct val="70000"/>
              <a:buFont typeface="Wingdings" pitchFamily="2" charset="2"/>
              <a:buChar char="Ø"/>
            </a:pPr>
            <a:r>
              <a:rPr lang="en-US" sz="2400" dirty="0" smtClean="0">
                <a:solidFill>
                  <a:schemeClr val="bg1"/>
                </a:solidFill>
                <a:latin typeface="MyriadPro-Semibold" pitchFamily="34" charset="0"/>
              </a:rPr>
              <a:t>Augustine Heritage</a:t>
            </a:r>
          </a:p>
          <a:p>
            <a:pPr>
              <a:buSzPct val="70000"/>
              <a:buFont typeface="Wingdings" pitchFamily="2" charset="2"/>
              <a:buChar char="Ø"/>
            </a:pPr>
            <a:r>
              <a:rPr lang="en-US" sz="2400" dirty="0" smtClean="0">
                <a:solidFill>
                  <a:schemeClr val="bg1"/>
                </a:solidFill>
                <a:latin typeface="MyriadPro-Semibold" pitchFamily="34" charset="0"/>
              </a:rPr>
              <a:t>Ladd Smith</a:t>
            </a:r>
          </a:p>
          <a:p>
            <a:pPr>
              <a:buSzPct val="70000"/>
              <a:buFont typeface="Wingdings" pitchFamily="2" charset="2"/>
              <a:buChar char="Ø"/>
            </a:pPr>
            <a:r>
              <a:rPr lang="en-US" sz="2400" dirty="0" smtClean="0">
                <a:solidFill>
                  <a:schemeClr val="bg1"/>
                </a:solidFill>
                <a:latin typeface="MyriadPro-Semibold" pitchFamily="34" charset="0"/>
              </a:rPr>
              <a:t>Hegeler</a:t>
            </a:r>
          </a:p>
          <a:p>
            <a:pPr>
              <a:buSzPct val="70000"/>
              <a:buFont typeface="Wingdings" pitchFamily="2" charset="2"/>
              <a:buChar char="Ø"/>
            </a:pPr>
            <a:r>
              <a:rPr lang="en-US" sz="2400" dirty="0" smtClean="0">
                <a:solidFill>
                  <a:schemeClr val="bg1"/>
                </a:solidFill>
                <a:latin typeface="MyriadPro-Semibold" pitchFamily="34" charset="0"/>
              </a:rPr>
              <a:t>Krantz</a:t>
            </a:r>
          </a:p>
        </p:txBody>
      </p:sp>
      <p:sp>
        <p:nvSpPr>
          <p:cNvPr id="10" name="TextBox 9"/>
          <p:cNvSpPr txBox="1"/>
          <p:nvPr/>
        </p:nvSpPr>
        <p:spPr>
          <a:xfrm>
            <a:off x="4876800" y="1657350"/>
            <a:ext cx="3657600" cy="2308324"/>
          </a:xfrm>
          <a:prstGeom prst="rect">
            <a:avLst/>
          </a:prstGeom>
          <a:noFill/>
        </p:spPr>
        <p:txBody>
          <a:bodyPr wrap="square" rtlCol="0">
            <a:spAutoFit/>
          </a:bodyPr>
          <a:lstStyle/>
          <a:p>
            <a:pPr>
              <a:buSzPct val="70000"/>
              <a:buFont typeface="Wingdings" pitchFamily="2" charset="2"/>
              <a:buChar char="Ø"/>
            </a:pPr>
            <a:r>
              <a:rPr lang="en-US" sz="2400" dirty="0" smtClean="0">
                <a:solidFill>
                  <a:schemeClr val="bg1"/>
                </a:solidFill>
                <a:latin typeface="MyriadPro-Semibold" pitchFamily="34" charset="0"/>
              </a:rPr>
              <a:t>Cliff &amp; Marilyn Douglas</a:t>
            </a:r>
          </a:p>
          <a:p>
            <a:pPr>
              <a:buSzPct val="70000"/>
              <a:buFont typeface="Wingdings" pitchFamily="2" charset="2"/>
              <a:buChar char="Ø"/>
            </a:pPr>
            <a:r>
              <a:rPr lang="en-US" sz="2400" dirty="0" smtClean="0">
                <a:solidFill>
                  <a:schemeClr val="bg1"/>
                </a:solidFill>
                <a:latin typeface="MyriadPro-Semibold" pitchFamily="34" charset="0"/>
              </a:rPr>
              <a:t>Hemminghaus Family</a:t>
            </a:r>
          </a:p>
          <a:p>
            <a:pPr>
              <a:buSzPct val="70000"/>
              <a:buFont typeface="Wingdings" pitchFamily="2" charset="2"/>
              <a:buChar char="Ø"/>
            </a:pPr>
            <a:r>
              <a:rPr lang="en-US" sz="2400" dirty="0" smtClean="0">
                <a:solidFill>
                  <a:schemeClr val="bg1"/>
                </a:solidFill>
                <a:latin typeface="MyriadPro-Semibold" pitchFamily="34" charset="0"/>
              </a:rPr>
              <a:t>Kazan</a:t>
            </a:r>
          </a:p>
          <a:p>
            <a:pPr>
              <a:buSzPct val="70000"/>
              <a:buFont typeface="Wingdings" pitchFamily="2" charset="2"/>
              <a:buChar char="Ø"/>
            </a:pPr>
            <a:r>
              <a:rPr lang="en-US" sz="2400" dirty="0" smtClean="0">
                <a:solidFill>
                  <a:schemeClr val="bg1"/>
                </a:solidFill>
                <a:latin typeface="MyriadPro-Semibold" pitchFamily="34" charset="0"/>
              </a:rPr>
              <a:t>Vlachos Family</a:t>
            </a:r>
          </a:p>
          <a:p>
            <a:pPr>
              <a:buSzPct val="70000"/>
              <a:buFont typeface="Wingdings" pitchFamily="2" charset="2"/>
              <a:buChar char="Ø"/>
            </a:pPr>
            <a:r>
              <a:rPr lang="en-US" sz="2400" dirty="0" smtClean="0">
                <a:solidFill>
                  <a:schemeClr val="bg1"/>
                </a:solidFill>
                <a:latin typeface="MyriadPro-Semibold" pitchFamily="34" charset="0"/>
              </a:rPr>
              <a:t>Kolley</a:t>
            </a:r>
          </a:p>
          <a:p>
            <a:pPr>
              <a:buSzPct val="70000"/>
              <a:buFont typeface="Wingdings" pitchFamily="2" charset="2"/>
              <a:buChar char="Ø"/>
            </a:pPr>
            <a:endParaRPr lang="en-US" sz="2400" dirty="0" smtClean="0">
              <a:solidFill>
                <a:schemeClr val="bg1"/>
              </a:solidFill>
              <a:latin typeface="MyriadPro-Semibold" pitchFamily="34" charset="0"/>
            </a:endParaRPr>
          </a:p>
        </p:txBody>
      </p:sp>
    </p:spTree>
  </p:cSld>
  <p:clrMapOvr>
    <a:masterClrMapping/>
  </p:clrMapOvr>
  <p:transition spd="med" advTm="7000">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a:bodyPr>
          <a:lstStyle/>
          <a:p>
            <a:r>
              <a:rPr lang="en-US" sz="2700" b="1" dirty="0" smtClean="0">
                <a:solidFill>
                  <a:srgbClr val="DF8126"/>
                </a:solidFill>
                <a:latin typeface="MyriadPro-Semibold" pitchFamily="34" charset="0"/>
              </a:rPr>
              <a:t>			ANAFUND Scholarship Program</a:t>
            </a:r>
            <a:br>
              <a:rPr lang="en-US" sz="2700"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ANAFUND</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685800" y="3790950"/>
            <a:ext cx="2112268" cy="852144"/>
          </a:xfrm>
          <a:prstGeom prst="rect">
            <a:avLst/>
          </a:prstGeom>
        </p:spPr>
      </p:pic>
      <p:sp>
        <p:nvSpPr>
          <p:cNvPr id="7" name="TextBox 6"/>
          <p:cNvSpPr txBox="1"/>
          <p:nvPr/>
        </p:nvSpPr>
        <p:spPr>
          <a:xfrm>
            <a:off x="152400" y="971550"/>
            <a:ext cx="8991600" cy="769441"/>
          </a:xfrm>
          <a:prstGeom prst="rect">
            <a:avLst/>
          </a:prstGeom>
          <a:noFill/>
        </p:spPr>
        <p:txBody>
          <a:bodyPr wrap="square" rtlCol="0">
            <a:spAutoFit/>
          </a:bodyPr>
          <a:lstStyle/>
          <a:p>
            <a:pPr algn="ctr"/>
            <a:r>
              <a:rPr lang="en-US" sz="4400" dirty="0" smtClean="0">
                <a:solidFill>
                  <a:schemeClr val="bg1"/>
                </a:solidFill>
                <a:latin typeface="Desire PRO" pitchFamily="50" charset="0"/>
              </a:rPr>
              <a:t>Special Thank You To Our Named Family Funds!</a:t>
            </a:r>
            <a:endParaRPr lang="en-US" sz="4400" dirty="0">
              <a:solidFill>
                <a:schemeClr val="bg1"/>
              </a:solidFill>
              <a:latin typeface="Desire PRO" pitchFamily="50" charset="0"/>
            </a:endParaRPr>
          </a:p>
        </p:txBody>
      </p:sp>
      <p:sp>
        <p:nvSpPr>
          <p:cNvPr id="8" name="TextBox 7"/>
          <p:cNvSpPr txBox="1"/>
          <p:nvPr/>
        </p:nvSpPr>
        <p:spPr>
          <a:xfrm>
            <a:off x="1066800" y="1581150"/>
            <a:ext cx="3657600" cy="1938992"/>
          </a:xfrm>
          <a:prstGeom prst="rect">
            <a:avLst/>
          </a:prstGeom>
          <a:noFill/>
        </p:spPr>
        <p:txBody>
          <a:bodyPr wrap="square" rtlCol="0">
            <a:spAutoFit/>
          </a:bodyPr>
          <a:lstStyle/>
          <a:p>
            <a:pPr>
              <a:buSzPct val="70000"/>
              <a:buFont typeface="Wingdings" pitchFamily="2" charset="2"/>
              <a:buChar char="Ø"/>
            </a:pPr>
            <a:r>
              <a:rPr lang="en-US" sz="2400" dirty="0" smtClean="0">
                <a:solidFill>
                  <a:schemeClr val="bg1"/>
                </a:solidFill>
                <a:latin typeface="MyriadPro-Semibold" pitchFamily="34" charset="0"/>
              </a:rPr>
              <a:t>Ron &amp; Maureen </a:t>
            </a:r>
            <a:r>
              <a:rPr lang="en-US" sz="2400" dirty="0" err="1" smtClean="0">
                <a:solidFill>
                  <a:schemeClr val="bg1"/>
                </a:solidFill>
                <a:latin typeface="MyriadPro-Semibold" pitchFamily="34" charset="0"/>
              </a:rPr>
              <a:t>Gass</a:t>
            </a:r>
            <a:endParaRPr lang="en-US" sz="2400" dirty="0" smtClean="0">
              <a:solidFill>
                <a:schemeClr val="bg1"/>
              </a:solidFill>
              <a:latin typeface="MyriadPro-Semibold" pitchFamily="34" charset="0"/>
            </a:endParaRPr>
          </a:p>
          <a:p>
            <a:pPr>
              <a:buSzPct val="70000"/>
              <a:buFont typeface="Wingdings" pitchFamily="2" charset="2"/>
              <a:buChar char="Ø"/>
            </a:pPr>
            <a:r>
              <a:rPr lang="en-US" sz="2400" dirty="0" smtClean="0">
                <a:solidFill>
                  <a:schemeClr val="bg1"/>
                </a:solidFill>
                <a:latin typeface="MyriadPro-Semibold" pitchFamily="34" charset="0"/>
              </a:rPr>
              <a:t>Wheat</a:t>
            </a:r>
          </a:p>
          <a:p>
            <a:pPr>
              <a:buSzPct val="70000"/>
              <a:buFont typeface="Wingdings" pitchFamily="2" charset="2"/>
              <a:buChar char="Ø"/>
            </a:pPr>
            <a:r>
              <a:rPr lang="en-US" sz="2400" dirty="0" smtClean="0">
                <a:solidFill>
                  <a:schemeClr val="bg1"/>
                </a:solidFill>
                <a:latin typeface="MyriadPro-Semibold" pitchFamily="34" charset="0"/>
              </a:rPr>
              <a:t>Farber</a:t>
            </a:r>
          </a:p>
          <a:p>
            <a:pPr>
              <a:buSzPct val="70000"/>
              <a:buFont typeface="Wingdings" pitchFamily="2" charset="2"/>
              <a:buChar char="Ø"/>
            </a:pPr>
            <a:r>
              <a:rPr lang="en-US" sz="2400" dirty="0" smtClean="0">
                <a:solidFill>
                  <a:schemeClr val="bg1"/>
                </a:solidFill>
                <a:latin typeface="MyriadPro-Semibold" pitchFamily="34" charset="0"/>
              </a:rPr>
              <a:t>Becker Family</a:t>
            </a:r>
          </a:p>
          <a:p>
            <a:pPr>
              <a:buSzPct val="70000"/>
              <a:buFont typeface="Wingdings" pitchFamily="2" charset="2"/>
              <a:buChar char="Ø"/>
            </a:pPr>
            <a:r>
              <a:rPr lang="en-US" sz="2400" dirty="0" smtClean="0">
                <a:solidFill>
                  <a:schemeClr val="bg1"/>
                </a:solidFill>
                <a:latin typeface="MyriadPro-Semibold" pitchFamily="34" charset="0"/>
              </a:rPr>
              <a:t>AzASLA</a:t>
            </a:r>
          </a:p>
        </p:txBody>
      </p:sp>
      <p:sp>
        <p:nvSpPr>
          <p:cNvPr id="10" name="TextBox 9"/>
          <p:cNvSpPr txBox="1"/>
          <p:nvPr/>
        </p:nvSpPr>
        <p:spPr>
          <a:xfrm>
            <a:off x="4876800" y="1657350"/>
            <a:ext cx="3657600" cy="2308324"/>
          </a:xfrm>
          <a:prstGeom prst="rect">
            <a:avLst/>
          </a:prstGeom>
          <a:noFill/>
        </p:spPr>
        <p:txBody>
          <a:bodyPr wrap="square" rtlCol="0">
            <a:spAutoFit/>
          </a:bodyPr>
          <a:lstStyle/>
          <a:p>
            <a:pPr>
              <a:buSzPct val="70000"/>
              <a:buFont typeface="Wingdings" pitchFamily="2" charset="2"/>
              <a:buChar char="Ø"/>
            </a:pPr>
            <a:r>
              <a:rPr lang="en-US" sz="2400" dirty="0" smtClean="0">
                <a:solidFill>
                  <a:schemeClr val="bg1"/>
                </a:solidFill>
                <a:latin typeface="MyriadPro-Semibold" pitchFamily="34" charset="0"/>
              </a:rPr>
              <a:t>Cusma</a:t>
            </a:r>
          </a:p>
          <a:p>
            <a:pPr>
              <a:buSzPct val="70000"/>
              <a:buFont typeface="Wingdings" pitchFamily="2" charset="2"/>
              <a:buChar char="Ø"/>
            </a:pPr>
            <a:r>
              <a:rPr lang="en-US" sz="2400" dirty="0" err="1" smtClean="0">
                <a:solidFill>
                  <a:schemeClr val="bg1"/>
                </a:solidFill>
                <a:latin typeface="MyriadPro-Semibold" pitchFamily="34" charset="0"/>
              </a:rPr>
              <a:t>O’riley</a:t>
            </a:r>
            <a:endParaRPr lang="en-US" sz="2400" dirty="0" smtClean="0">
              <a:solidFill>
                <a:schemeClr val="bg1"/>
              </a:solidFill>
              <a:latin typeface="MyriadPro-Semibold" pitchFamily="34" charset="0"/>
            </a:endParaRPr>
          </a:p>
          <a:p>
            <a:pPr>
              <a:buSzPct val="70000"/>
              <a:buFont typeface="Wingdings" pitchFamily="2" charset="2"/>
              <a:buChar char="Ø"/>
            </a:pPr>
            <a:r>
              <a:rPr lang="en-US" sz="2400" dirty="0" smtClean="0">
                <a:solidFill>
                  <a:schemeClr val="bg1"/>
                </a:solidFill>
                <a:latin typeface="MyriadPro-Semibold" pitchFamily="34" charset="0"/>
              </a:rPr>
              <a:t>Waltemeyer Family</a:t>
            </a:r>
          </a:p>
          <a:p>
            <a:pPr>
              <a:buSzPct val="70000"/>
              <a:buFont typeface="Wingdings" pitchFamily="2" charset="2"/>
              <a:buChar char="Ø"/>
            </a:pPr>
            <a:r>
              <a:rPr lang="en-US" sz="2400" dirty="0" smtClean="0">
                <a:solidFill>
                  <a:schemeClr val="bg1"/>
                </a:solidFill>
                <a:latin typeface="MyriadPro-Semibold" pitchFamily="34" charset="0"/>
              </a:rPr>
              <a:t>Jones</a:t>
            </a:r>
          </a:p>
          <a:p>
            <a:pPr>
              <a:buSzPct val="70000"/>
              <a:buFont typeface="Wingdings" pitchFamily="2" charset="2"/>
              <a:buChar char="Ø"/>
            </a:pPr>
            <a:r>
              <a:rPr lang="en-US" sz="2400" dirty="0" smtClean="0">
                <a:solidFill>
                  <a:schemeClr val="bg1"/>
                </a:solidFill>
                <a:latin typeface="MyriadPro-Semibold" pitchFamily="34" charset="0"/>
              </a:rPr>
              <a:t>Cindy Riding</a:t>
            </a:r>
          </a:p>
          <a:p>
            <a:pPr>
              <a:buSzPct val="70000"/>
              <a:buFont typeface="Wingdings" pitchFamily="2" charset="2"/>
              <a:buChar char="Ø"/>
            </a:pPr>
            <a:endParaRPr lang="en-US" sz="2400" dirty="0" smtClean="0">
              <a:solidFill>
                <a:schemeClr val="bg1"/>
              </a:solidFill>
              <a:latin typeface="MyriadPro-Semibold" pitchFamily="34" charset="0"/>
            </a:endParaRPr>
          </a:p>
        </p:txBody>
      </p:sp>
    </p:spTree>
  </p:cSld>
  <p:clrMapOvr>
    <a:masterClrMapping/>
  </p:clrMapOvr>
  <p:transition spd="med" advTm="7000">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a:bodyPr>
          <a:lstStyle/>
          <a:p>
            <a:r>
              <a:rPr lang="en-US" sz="2700" b="1" dirty="0" smtClean="0">
                <a:solidFill>
                  <a:srgbClr val="DF8126"/>
                </a:solidFill>
                <a:latin typeface="MyriadPro-Semibold" pitchFamily="34" charset="0"/>
              </a:rPr>
              <a:t>			ANAFUND Scholarship Program</a:t>
            </a:r>
            <a:br>
              <a:rPr lang="en-US" sz="2700"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ANAFUND</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685800" y="3790950"/>
            <a:ext cx="2112268" cy="852144"/>
          </a:xfrm>
          <a:prstGeom prst="rect">
            <a:avLst/>
          </a:prstGeom>
        </p:spPr>
      </p:pic>
      <p:sp>
        <p:nvSpPr>
          <p:cNvPr id="7" name="TextBox 6"/>
          <p:cNvSpPr txBox="1"/>
          <p:nvPr/>
        </p:nvSpPr>
        <p:spPr>
          <a:xfrm>
            <a:off x="152400" y="971550"/>
            <a:ext cx="8991600" cy="769441"/>
          </a:xfrm>
          <a:prstGeom prst="rect">
            <a:avLst/>
          </a:prstGeom>
          <a:noFill/>
        </p:spPr>
        <p:txBody>
          <a:bodyPr wrap="square" rtlCol="0">
            <a:spAutoFit/>
          </a:bodyPr>
          <a:lstStyle/>
          <a:p>
            <a:pPr algn="ctr"/>
            <a:r>
              <a:rPr lang="en-US" sz="4400" dirty="0" smtClean="0">
                <a:solidFill>
                  <a:schemeClr val="bg1"/>
                </a:solidFill>
                <a:latin typeface="Desire PRO" pitchFamily="50" charset="0"/>
              </a:rPr>
              <a:t>Special Thank You To Our Named Family Funds!</a:t>
            </a:r>
            <a:endParaRPr lang="en-US" sz="4400" dirty="0">
              <a:solidFill>
                <a:schemeClr val="bg1"/>
              </a:solidFill>
              <a:latin typeface="Desire PRO" pitchFamily="50" charset="0"/>
            </a:endParaRPr>
          </a:p>
        </p:txBody>
      </p:sp>
      <p:sp>
        <p:nvSpPr>
          <p:cNvPr id="8" name="TextBox 7"/>
          <p:cNvSpPr txBox="1"/>
          <p:nvPr/>
        </p:nvSpPr>
        <p:spPr>
          <a:xfrm>
            <a:off x="2667000" y="1657350"/>
            <a:ext cx="3657600" cy="1938992"/>
          </a:xfrm>
          <a:prstGeom prst="rect">
            <a:avLst/>
          </a:prstGeom>
          <a:noFill/>
        </p:spPr>
        <p:txBody>
          <a:bodyPr wrap="square" rtlCol="0">
            <a:spAutoFit/>
          </a:bodyPr>
          <a:lstStyle/>
          <a:p>
            <a:pPr>
              <a:buSzPct val="70000"/>
              <a:buFont typeface="Wingdings" pitchFamily="2" charset="2"/>
              <a:buChar char="Ø"/>
            </a:pPr>
            <a:r>
              <a:rPr lang="en-US" sz="2400" dirty="0" smtClean="0">
                <a:solidFill>
                  <a:schemeClr val="bg1"/>
                </a:solidFill>
                <a:latin typeface="MyriadPro-Semibold" pitchFamily="34" charset="0"/>
              </a:rPr>
              <a:t>Harper</a:t>
            </a:r>
          </a:p>
          <a:p>
            <a:pPr>
              <a:buSzPct val="70000"/>
              <a:buFont typeface="Wingdings" pitchFamily="2" charset="2"/>
              <a:buChar char="Ø"/>
            </a:pPr>
            <a:r>
              <a:rPr lang="en-US" sz="2400" dirty="0" smtClean="0">
                <a:solidFill>
                  <a:schemeClr val="bg1"/>
                </a:solidFill>
                <a:latin typeface="MyriadPro-Semibold" pitchFamily="34" charset="0"/>
              </a:rPr>
              <a:t>Nixon</a:t>
            </a:r>
          </a:p>
          <a:p>
            <a:pPr>
              <a:buSzPct val="70000"/>
              <a:buFont typeface="Wingdings" pitchFamily="2" charset="2"/>
              <a:buChar char="Ø"/>
            </a:pPr>
            <a:r>
              <a:rPr lang="en-US" sz="2400" dirty="0" smtClean="0">
                <a:solidFill>
                  <a:schemeClr val="bg1"/>
                </a:solidFill>
                <a:latin typeface="MyriadPro-Semibold" pitchFamily="34" charset="0"/>
              </a:rPr>
              <a:t>McGrath</a:t>
            </a:r>
          </a:p>
          <a:p>
            <a:pPr>
              <a:buSzPct val="70000"/>
              <a:buFont typeface="Wingdings" pitchFamily="2" charset="2"/>
              <a:buChar char="Ø"/>
            </a:pPr>
            <a:r>
              <a:rPr lang="en-US" sz="2400" dirty="0" smtClean="0">
                <a:solidFill>
                  <a:schemeClr val="bg1"/>
                </a:solidFill>
                <a:latin typeface="MyriadPro-Semibold" pitchFamily="34" charset="0"/>
              </a:rPr>
              <a:t>Greg Augustine</a:t>
            </a:r>
          </a:p>
          <a:p>
            <a:pPr>
              <a:buSzPct val="70000"/>
              <a:buFont typeface="Wingdings" pitchFamily="2" charset="2"/>
              <a:buChar char="Ø"/>
            </a:pPr>
            <a:r>
              <a:rPr lang="en-US" sz="2400" dirty="0" smtClean="0">
                <a:solidFill>
                  <a:schemeClr val="bg1"/>
                </a:solidFill>
                <a:latin typeface="MyriadPro-Semibold" pitchFamily="34" charset="0"/>
              </a:rPr>
              <a:t>Berridge</a:t>
            </a:r>
          </a:p>
        </p:txBody>
      </p:sp>
    </p:spTree>
  </p:cSld>
  <p:clrMapOvr>
    <a:masterClrMapping/>
  </p:clrMapOvr>
  <p:transition spd="med" advTm="700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100" b="1" dirty="0" smtClean="0">
                <a:solidFill>
                  <a:srgbClr val="DF8126"/>
                </a:solidFill>
                <a:latin typeface="MyriadPro-Semibold" pitchFamily="34" charset="0"/>
              </a:rPr>
              <a:t>2019 ANA Events &amp; ACTIVITIES</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400" b="1" dirty="0" smtClean="0">
                <a:solidFill>
                  <a:srgbClr val="DF8126"/>
                </a:solidFill>
                <a:latin typeface="MyriadPro-Semibold" pitchFamily="34" charset="0"/>
              </a:rPr>
              <a:t>Legislative Agriculture Luncheon</a:t>
            </a:r>
            <a:endParaRPr lang="en-US" sz="44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409950"/>
            <a:ext cx="2417068" cy="1042644"/>
          </a:xfrm>
          <a:prstGeom prst="rect">
            <a:avLst/>
          </a:prstGeom>
        </p:spPr>
      </p:pic>
      <p:sp>
        <p:nvSpPr>
          <p:cNvPr id="8" name="TextBox 7"/>
          <p:cNvSpPr txBox="1"/>
          <p:nvPr/>
        </p:nvSpPr>
        <p:spPr>
          <a:xfrm>
            <a:off x="4191000" y="819150"/>
            <a:ext cx="4953000" cy="1384995"/>
          </a:xfrm>
          <a:prstGeom prst="rect">
            <a:avLst/>
          </a:prstGeom>
          <a:noFill/>
        </p:spPr>
        <p:txBody>
          <a:bodyPr wrap="square" rtlCol="0">
            <a:spAutoFit/>
          </a:bodyPr>
          <a:lstStyle/>
          <a:p>
            <a:r>
              <a:rPr lang="en-US" sz="2800" dirty="0" smtClean="0">
                <a:solidFill>
                  <a:schemeClr val="bg1"/>
                </a:solidFill>
                <a:latin typeface="Desire Pro" pitchFamily="50" charset="0"/>
              </a:rPr>
              <a:t>Legislators and </a:t>
            </a:r>
            <a:r>
              <a:rPr lang="en-US" sz="2800" dirty="0" err="1" smtClean="0">
                <a:solidFill>
                  <a:schemeClr val="bg1"/>
                </a:solidFill>
                <a:latin typeface="Desire Pro" pitchFamily="50" charset="0"/>
              </a:rPr>
              <a:t>ag</a:t>
            </a:r>
            <a:r>
              <a:rPr lang="en-US" sz="2800" dirty="0" smtClean="0">
                <a:solidFill>
                  <a:schemeClr val="bg1"/>
                </a:solidFill>
                <a:latin typeface="Desire Pro" pitchFamily="50" charset="0"/>
              </a:rPr>
              <a:t> commodity group leaders were able to mingle and discuss issues  at the luncheon at the State Capitol.</a:t>
            </a:r>
            <a:endParaRPr lang="en-US" sz="2800" dirty="0">
              <a:solidFill>
                <a:schemeClr val="bg1"/>
              </a:solidFill>
              <a:latin typeface="Desire Pro" pitchFamily="50" charset="0"/>
            </a:endParaRPr>
          </a:p>
        </p:txBody>
      </p:sp>
      <p:pic>
        <p:nvPicPr>
          <p:cNvPr id="6" name="Picture 5" descr="54354330_2374049462616038_3818693154161295360_o.jpg"/>
          <p:cNvPicPr>
            <a:picLocks noChangeAspect="1"/>
          </p:cNvPicPr>
          <p:nvPr/>
        </p:nvPicPr>
        <p:blipFill>
          <a:blip r:embed="rId3" cstate="print"/>
          <a:stretch>
            <a:fillRect/>
          </a:stretch>
        </p:blipFill>
        <p:spPr>
          <a:xfrm>
            <a:off x="1524000" y="895350"/>
            <a:ext cx="1905000" cy="2538646"/>
          </a:xfrm>
          <a:prstGeom prst="rect">
            <a:avLst/>
          </a:prstGeom>
        </p:spPr>
      </p:pic>
      <p:pic>
        <p:nvPicPr>
          <p:cNvPr id="7" name="Picture 6" descr="53381716_2374049555949362_1272176979591823360_o.jpg"/>
          <p:cNvPicPr>
            <a:picLocks noChangeAspect="1"/>
          </p:cNvPicPr>
          <p:nvPr/>
        </p:nvPicPr>
        <p:blipFill>
          <a:blip r:embed="rId4" cstate="print"/>
          <a:stretch>
            <a:fillRect/>
          </a:stretch>
        </p:blipFill>
        <p:spPr>
          <a:xfrm>
            <a:off x="4343400" y="2114550"/>
            <a:ext cx="3657600" cy="1828800"/>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a:bodyPr>
          <a:lstStyle/>
          <a:p>
            <a:r>
              <a:rPr lang="en-US" sz="2700" b="1" dirty="0" smtClean="0">
                <a:solidFill>
                  <a:srgbClr val="DF8126"/>
                </a:solidFill>
                <a:latin typeface="MyriadPro-Semibold" pitchFamily="34" charset="0"/>
              </a:rPr>
              <a:t>			</a:t>
            </a:r>
            <a:br>
              <a:rPr lang="en-US" sz="2700"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Southwest Horticulture </a:t>
            </a:r>
            <a:endParaRPr lang="en-US" sz="4800" b="1" dirty="0">
              <a:solidFill>
                <a:srgbClr val="DF8126"/>
              </a:solidFill>
              <a:latin typeface="MyriadPro-Semibold" pitchFamily="34" charset="0"/>
            </a:endParaRPr>
          </a:p>
        </p:txBody>
      </p:sp>
      <p:sp>
        <p:nvSpPr>
          <p:cNvPr id="7" name="TextBox 6"/>
          <p:cNvSpPr txBox="1"/>
          <p:nvPr/>
        </p:nvSpPr>
        <p:spPr>
          <a:xfrm>
            <a:off x="5334000" y="1085850"/>
            <a:ext cx="3505200" cy="2862322"/>
          </a:xfrm>
          <a:prstGeom prst="rect">
            <a:avLst/>
          </a:prstGeom>
          <a:noFill/>
        </p:spPr>
        <p:txBody>
          <a:bodyPr wrap="square" rtlCol="0">
            <a:spAutoFit/>
          </a:bodyPr>
          <a:lstStyle/>
          <a:p>
            <a:r>
              <a:rPr lang="en-US" sz="3600" dirty="0" smtClean="0">
                <a:solidFill>
                  <a:schemeClr val="bg1"/>
                </a:solidFill>
                <a:latin typeface="Desire PRO" pitchFamily="50" charset="0"/>
              </a:rPr>
              <a:t>Published six times a year, </a:t>
            </a:r>
            <a:r>
              <a:rPr lang="en-US" sz="3600" i="1" dirty="0" smtClean="0">
                <a:solidFill>
                  <a:schemeClr val="bg1"/>
                </a:solidFill>
                <a:latin typeface="Desire PRO" pitchFamily="50" charset="0"/>
              </a:rPr>
              <a:t>Southwest Horticulture </a:t>
            </a:r>
            <a:r>
              <a:rPr lang="en-US" sz="3600" dirty="0" smtClean="0">
                <a:solidFill>
                  <a:schemeClr val="bg1"/>
                </a:solidFill>
                <a:latin typeface="Desire PRO" pitchFamily="50" charset="0"/>
              </a:rPr>
              <a:t>is available online at www.azna.org and mailed to all members. </a:t>
            </a:r>
            <a:endParaRPr lang="en-US" sz="3600" dirty="0">
              <a:solidFill>
                <a:schemeClr val="bg1"/>
              </a:solidFill>
              <a:latin typeface="Desire PRO" pitchFamily="50" charset="0"/>
            </a:endParaRPr>
          </a:p>
        </p:txBody>
      </p:sp>
      <p:pic>
        <p:nvPicPr>
          <p:cNvPr id="5" name="Picture 4" descr="ANA Logo HR.png"/>
          <p:cNvPicPr>
            <a:picLocks noChangeAspect="1"/>
          </p:cNvPicPr>
          <p:nvPr/>
        </p:nvPicPr>
        <p:blipFill>
          <a:blip r:embed="rId2" cstate="print"/>
          <a:stretch>
            <a:fillRect/>
          </a:stretch>
        </p:blipFill>
        <p:spPr>
          <a:xfrm>
            <a:off x="685800" y="3714750"/>
            <a:ext cx="2188468" cy="852144"/>
          </a:xfrm>
          <a:prstGeom prst="rect">
            <a:avLst/>
          </a:prstGeom>
        </p:spPr>
      </p:pic>
      <p:pic>
        <p:nvPicPr>
          <p:cNvPr id="9" name="Picture 8" descr="magazine cover.JPG"/>
          <p:cNvPicPr>
            <a:picLocks noChangeAspect="1"/>
          </p:cNvPicPr>
          <p:nvPr/>
        </p:nvPicPr>
        <p:blipFill>
          <a:blip r:embed="rId3" cstate="print"/>
          <a:stretch>
            <a:fillRect/>
          </a:stretch>
        </p:blipFill>
        <p:spPr>
          <a:xfrm>
            <a:off x="2057400" y="895350"/>
            <a:ext cx="2209800" cy="2889738"/>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a:bodyPr>
          <a:lstStyle/>
          <a:p>
            <a:r>
              <a:rPr lang="en-US" sz="2700" b="1" dirty="0" smtClean="0">
                <a:solidFill>
                  <a:srgbClr val="DF8126"/>
                </a:solidFill>
                <a:latin typeface="MyriadPro-Semibold" pitchFamily="34" charset="0"/>
              </a:rPr>
              <a:t>			</a:t>
            </a:r>
            <a:br>
              <a:rPr lang="en-US" sz="2700"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Plant Something</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762000" y="3600450"/>
            <a:ext cx="2112268" cy="852144"/>
          </a:xfrm>
          <a:prstGeom prst="rect">
            <a:avLst/>
          </a:prstGeom>
        </p:spPr>
      </p:pic>
      <p:pic>
        <p:nvPicPr>
          <p:cNvPr id="9" name="Picture 8" descr="Plant Something no background.png"/>
          <p:cNvPicPr>
            <a:picLocks noChangeAspect="1"/>
          </p:cNvPicPr>
          <p:nvPr/>
        </p:nvPicPr>
        <p:blipFill>
          <a:blip r:embed="rId3" cstate="print"/>
          <a:stretch>
            <a:fillRect/>
          </a:stretch>
        </p:blipFill>
        <p:spPr>
          <a:xfrm>
            <a:off x="3048000" y="819150"/>
            <a:ext cx="2781300" cy="2971800"/>
          </a:xfrm>
          <a:prstGeom prst="rect">
            <a:avLst/>
          </a:prstGeom>
        </p:spPr>
      </p:pic>
      <p:sp>
        <p:nvSpPr>
          <p:cNvPr id="10" name="TextBox 9"/>
          <p:cNvSpPr txBox="1"/>
          <p:nvPr/>
        </p:nvSpPr>
        <p:spPr>
          <a:xfrm>
            <a:off x="5791200" y="1028700"/>
            <a:ext cx="2819400" cy="2800767"/>
          </a:xfrm>
          <a:prstGeom prst="rect">
            <a:avLst/>
          </a:prstGeom>
          <a:noFill/>
        </p:spPr>
        <p:txBody>
          <a:bodyPr wrap="square" rtlCol="0">
            <a:spAutoFit/>
          </a:bodyPr>
          <a:lstStyle/>
          <a:p>
            <a:r>
              <a:rPr lang="en-US" sz="4400" dirty="0" smtClean="0">
                <a:solidFill>
                  <a:schemeClr val="bg1"/>
                </a:solidFill>
                <a:latin typeface="Desire Pro" pitchFamily="50" charset="0"/>
              </a:rPr>
              <a:t>ANA’s consumer promotional tag line-make sure to use it!</a:t>
            </a:r>
            <a:endParaRPr lang="en-US" sz="4400" dirty="0">
              <a:solidFill>
                <a:schemeClr val="bg1"/>
              </a:solidFill>
              <a:latin typeface="Desire Pro" pitchFamily="50" charset="0"/>
            </a:endParaRPr>
          </a:p>
        </p:txBody>
      </p:sp>
      <p:pic>
        <p:nvPicPr>
          <p:cNvPr id="11" name="Picture 10" descr="plant something.jpg"/>
          <p:cNvPicPr>
            <a:picLocks noChangeAspect="1"/>
          </p:cNvPicPr>
          <p:nvPr/>
        </p:nvPicPr>
        <p:blipFill>
          <a:blip r:embed="rId4" cstate="print"/>
          <a:stretch>
            <a:fillRect/>
          </a:stretch>
        </p:blipFill>
        <p:spPr>
          <a:xfrm>
            <a:off x="228600" y="1200150"/>
            <a:ext cx="2971800" cy="2228850"/>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a:bodyPr>
          <a:lstStyle/>
          <a:p>
            <a:r>
              <a:rPr lang="en-US" sz="2700" b="1" dirty="0" smtClean="0">
                <a:solidFill>
                  <a:srgbClr val="DF8126"/>
                </a:solidFill>
                <a:latin typeface="MyriadPro-Semibold" pitchFamily="34" charset="0"/>
              </a:rPr>
              <a:t>			</a:t>
            </a:r>
            <a:br>
              <a:rPr lang="en-US" sz="2700"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ACNP Online!</a:t>
            </a:r>
            <a:endParaRPr lang="en-US" sz="4800" b="1" dirty="0">
              <a:solidFill>
                <a:srgbClr val="DF8126"/>
              </a:solidFill>
              <a:latin typeface="MyriadPro-Semibold" pitchFamily="34" charset="0"/>
            </a:endParaRPr>
          </a:p>
        </p:txBody>
      </p:sp>
      <p:sp>
        <p:nvSpPr>
          <p:cNvPr id="10" name="TextBox 9"/>
          <p:cNvSpPr txBox="1"/>
          <p:nvPr/>
        </p:nvSpPr>
        <p:spPr>
          <a:xfrm>
            <a:off x="4419600" y="914400"/>
            <a:ext cx="4038600" cy="3046988"/>
          </a:xfrm>
          <a:prstGeom prst="rect">
            <a:avLst/>
          </a:prstGeom>
          <a:noFill/>
        </p:spPr>
        <p:txBody>
          <a:bodyPr wrap="square" rtlCol="0">
            <a:spAutoFit/>
          </a:bodyPr>
          <a:lstStyle/>
          <a:p>
            <a:r>
              <a:rPr lang="en-US" sz="3200" dirty="0" smtClean="0">
                <a:solidFill>
                  <a:schemeClr val="bg1"/>
                </a:solidFill>
                <a:latin typeface="Desire Pro" pitchFamily="50" charset="0"/>
              </a:rPr>
              <a:t>The ACNP Program is now available ONLINE at </a:t>
            </a:r>
            <a:r>
              <a:rPr lang="en-US" sz="3200" u="sng" dirty="0" smtClean="0">
                <a:solidFill>
                  <a:schemeClr val="bg1"/>
                </a:solidFill>
                <a:latin typeface="Desire Pro" pitchFamily="50" charset="0"/>
                <a:hlinkClick r:id="rId2"/>
              </a:rPr>
              <a:t>mcorcollege.com/</a:t>
            </a:r>
            <a:r>
              <a:rPr lang="en-US" sz="3200" u="sng" dirty="0" err="1" smtClean="0">
                <a:solidFill>
                  <a:schemeClr val="bg1"/>
                </a:solidFill>
                <a:latin typeface="Desire Pro" pitchFamily="50" charset="0"/>
                <a:hlinkClick r:id="rId2"/>
              </a:rPr>
              <a:t>aznursery</a:t>
            </a:r>
            <a:r>
              <a:rPr lang="en-US" sz="3200" u="sng" dirty="0" smtClean="0">
                <a:solidFill>
                  <a:schemeClr val="bg1"/>
                </a:solidFill>
                <a:latin typeface="Desire Pro" pitchFamily="50" charset="0"/>
              </a:rPr>
              <a:t>. </a:t>
            </a:r>
            <a:r>
              <a:rPr lang="en-US" sz="3200" dirty="0" smtClean="0">
                <a:solidFill>
                  <a:schemeClr val="bg1"/>
                </a:solidFill>
                <a:latin typeface="Desire Pro" pitchFamily="50" charset="0"/>
              </a:rPr>
              <a:t>Contact the office to schedule your test. </a:t>
            </a:r>
          </a:p>
          <a:p>
            <a:endParaRPr lang="en-US" sz="3200" dirty="0">
              <a:solidFill>
                <a:schemeClr val="bg1"/>
              </a:solidFill>
              <a:latin typeface="Desire Pro" pitchFamily="50" charset="0"/>
            </a:endParaRPr>
          </a:p>
        </p:txBody>
      </p:sp>
      <p:pic>
        <p:nvPicPr>
          <p:cNvPr id="5" name="Picture 4" descr="ANA Logo HR.png"/>
          <p:cNvPicPr>
            <a:picLocks noChangeAspect="1"/>
          </p:cNvPicPr>
          <p:nvPr/>
        </p:nvPicPr>
        <p:blipFill>
          <a:blip r:embed="rId3" cstate="print"/>
          <a:stretch>
            <a:fillRect/>
          </a:stretch>
        </p:blipFill>
        <p:spPr>
          <a:xfrm>
            <a:off x="609600" y="3638550"/>
            <a:ext cx="2188468" cy="852144"/>
          </a:xfrm>
          <a:prstGeom prst="rect">
            <a:avLst/>
          </a:prstGeom>
        </p:spPr>
      </p:pic>
      <p:pic>
        <p:nvPicPr>
          <p:cNvPr id="8" name="Picture 7" descr="Education News - ACNP.jpg"/>
          <p:cNvPicPr>
            <a:picLocks noChangeAspect="1"/>
          </p:cNvPicPr>
          <p:nvPr/>
        </p:nvPicPr>
        <p:blipFill>
          <a:blip r:embed="rId4" cstate="print"/>
          <a:stretch>
            <a:fillRect/>
          </a:stretch>
        </p:blipFill>
        <p:spPr>
          <a:xfrm>
            <a:off x="1295400" y="1047750"/>
            <a:ext cx="2268940" cy="2286000"/>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a:bodyPr>
          <a:lstStyle/>
          <a:p>
            <a:r>
              <a:rPr lang="en-US" sz="2700" b="1" dirty="0" smtClean="0">
                <a:solidFill>
                  <a:srgbClr val="DF8126"/>
                </a:solidFill>
                <a:latin typeface="MyriadPro-Semibold" pitchFamily="34" charset="0"/>
              </a:rPr>
              <a:t>			</a:t>
            </a:r>
            <a:br>
              <a:rPr lang="en-US" sz="2700"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2018 Membership Directory</a:t>
            </a:r>
            <a:endParaRPr lang="en-US" sz="4800" b="1" dirty="0">
              <a:solidFill>
                <a:srgbClr val="DF8126"/>
              </a:solidFill>
              <a:latin typeface="MyriadPro-Semibold" pitchFamily="34" charset="0"/>
            </a:endParaRPr>
          </a:p>
        </p:txBody>
      </p:sp>
      <p:sp>
        <p:nvSpPr>
          <p:cNvPr id="10" name="TextBox 9"/>
          <p:cNvSpPr txBox="1"/>
          <p:nvPr/>
        </p:nvSpPr>
        <p:spPr>
          <a:xfrm>
            <a:off x="4267200" y="914400"/>
            <a:ext cx="4191000" cy="3046988"/>
          </a:xfrm>
          <a:prstGeom prst="rect">
            <a:avLst/>
          </a:prstGeom>
          <a:noFill/>
        </p:spPr>
        <p:txBody>
          <a:bodyPr wrap="square" rtlCol="0">
            <a:spAutoFit/>
          </a:bodyPr>
          <a:lstStyle/>
          <a:p>
            <a:r>
              <a:rPr lang="en-US" sz="3200" dirty="0" smtClean="0">
                <a:solidFill>
                  <a:schemeClr val="bg1"/>
                </a:solidFill>
                <a:latin typeface="Desire Pro" pitchFamily="50" charset="0"/>
              </a:rPr>
              <a:t>Go to our website at www.azna.org or stop by our office to pick up a copy of the 2019 ANA Membership Directory. Thank you all for your continued membership of the association! </a:t>
            </a:r>
            <a:endParaRPr lang="en-US" sz="3200" dirty="0">
              <a:solidFill>
                <a:schemeClr val="bg1"/>
              </a:solidFill>
              <a:latin typeface="Desire Pro" pitchFamily="50" charset="0"/>
            </a:endParaRPr>
          </a:p>
        </p:txBody>
      </p:sp>
      <p:pic>
        <p:nvPicPr>
          <p:cNvPr id="5" name="Picture 4" descr="ANA Logo HR.png"/>
          <p:cNvPicPr>
            <a:picLocks noChangeAspect="1"/>
          </p:cNvPicPr>
          <p:nvPr/>
        </p:nvPicPr>
        <p:blipFill>
          <a:blip r:embed="rId2" cstate="print"/>
          <a:stretch>
            <a:fillRect/>
          </a:stretch>
        </p:blipFill>
        <p:spPr>
          <a:xfrm>
            <a:off x="457200" y="3714750"/>
            <a:ext cx="2057400" cy="852144"/>
          </a:xfrm>
          <a:prstGeom prst="rect">
            <a:avLst/>
          </a:prstGeom>
        </p:spPr>
      </p:pic>
      <p:pic>
        <p:nvPicPr>
          <p:cNvPr id="7" name="Picture 6" descr="Directory.JPG"/>
          <p:cNvPicPr>
            <a:picLocks noChangeAspect="1"/>
          </p:cNvPicPr>
          <p:nvPr/>
        </p:nvPicPr>
        <p:blipFill>
          <a:blip r:embed="rId3" cstate="print"/>
          <a:stretch>
            <a:fillRect/>
          </a:stretch>
        </p:blipFill>
        <p:spPr>
          <a:xfrm>
            <a:off x="1676400" y="819150"/>
            <a:ext cx="2418692" cy="3105150"/>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a:bodyPr>
          <a:lstStyle/>
          <a:p>
            <a:r>
              <a:rPr lang="en-US" sz="2700" b="1" dirty="0" smtClean="0">
                <a:solidFill>
                  <a:srgbClr val="DF8126"/>
                </a:solidFill>
                <a:latin typeface="MyriadPro-Semibold" pitchFamily="34" charset="0"/>
              </a:rPr>
              <a:t>			</a:t>
            </a:r>
            <a:br>
              <a:rPr lang="en-US" sz="2700"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ANA Eupdates</a:t>
            </a:r>
            <a:endParaRPr lang="en-US" sz="4800" b="1" dirty="0">
              <a:solidFill>
                <a:srgbClr val="DF8126"/>
              </a:solidFill>
              <a:latin typeface="MyriadPro-Semibold" pitchFamily="34" charset="0"/>
            </a:endParaRPr>
          </a:p>
        </p:txBody>
      </p:sp>
      <p:sp>
        <p:nvSpPr>
          <p:cNvPr id="10" name="TextBox 9"/>
          <p:cNvSpPr txBox="1"/>
          <p:nvPr/>
        </p:nvSpPr>
        <p:spPr>
          <a:xfrm>
            <a:off x="5105400" y="971550"/>
            <a:ext cx="2819400" cy="3046988"/>
          </a:xfrm>
          <a:prstGeom prst="rect">
            <a:avLst/>
          </a:prstGeom>
          <a:noFill/>
        </p:spPr>
        <p:txBody>
          <a:bodyPr wrap="square" rtlCol="0">
            <a:spAutoFit/>
          </a:bodyPr>
          <a:lstStyle/>
          <a:p>
            <a:r>
              <a:rPr lang="en-US" sz="3200" dirty="0" smtClean="0">
                <a:solidFill>
                  <a:schemeClr val="bg1"/>
                </a:solidFill>
                <a:latin typeface="Desire Pro" pitchFamily="50" charset="0"/>
              </a:rPr>
              <a:t>If you are not receiving our eupdates, please let Shayla know so you can stay updated on what your association is up to! </a:t>
            </a:r>
            <a:endParaRPr lang="en-US" sz="3200" dirty="0">
              <a:solidFill>
                <a:schemeClr val="bg1"/>
              </a:solidFill>
              <a:latin typeface="Desire Pro" pitchFamily="50" charset="0"/>
            </a:endParaRPr>
          </a:p>
        </p:txBody>
      </p:sp>
      <p:pic>
        <p:nvPicPr>
          <p:cNvPr id="7" name="Picture 6" descr="eupdate.PNG"/>
          <p:cNvPicPr>
            <a:picLocks noChangeAspect="1"/>
          </p:cNvPicPr>
          <p:nvPr/>
        </p:nvPicPr>
        <p:blipFill>
          <a:blip r:embed="rId2" cstate="print"/>
          <a:stretch>
            <a:fillRect/>
          </a:stretch>
        </p:blipFill>
        <p:spPr>
          <a:xfrm>
            <a:off x="1295400" y="914400"/>
            <a:ext cx="2971800" cy="2857500"/>
          </a:xfrm>
          <a:prstGeom prst="rect">
            <a:avLst/>
          </a:prstGeom>
        </p:spPr>
      </p:pic>
      <p:pic>
        <p:nvPicPr>
          <p:cNvPr id="5" name="Picture 4" descr="ANA Logo HR.png"/>
          <p:cNvPicPr>
            <a:picLocks noChangeAspect="1"/>
          </p:cNvPicPr>
          <p:nvPr/>
        </p:nvPicPr>
        <p:blipFill>
          <a:blip r:embed="rId3" cstate="print"/>
          <a:stretch>
            <a:fillRect/>
          </a:stretch>
        </p:blipFill>
        <p:spPr>
          <a:xfrm>
            <a:off x="838200" y="3638550"/>
            <a:ext cx="2036068" cy="852144"/>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229100"/>
            <a:ext cx="8458200" cy="914400"/>
          </a:xfrm>
        </p:spPr>
        <p:txBody>
          <a:bodyPr>
            <a:normAutofit/>
          </a:bodyPr>
          <a:lstStyle/>
          <a:p>
            <a:r>
              <a:rPr lang="en-US" sz="2700" b="1" dirty="0" smtClean="0">
                <a:solidFill>
                  <a:srgbClr val="DF8126"/>
                </a:solidFill>
                <a:latin typeface="MyriadPro-Semibold" pitchFamily="34" charset="0"/>
              </a:rPr>
              <a:t>			</a:t>
            </a:r>
            <a:br>
              <a:rPr lang="en-US" sz="2700"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ANA Staff</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609600" y="4095750"/>
            <a:ext cx="1524000" cy="609600"/>
          </a:xfrm>
          <a:prstGeom prst="rect">
            <a:avLst/>
          </a:prstGeom>
        </p:spPr>
      </p:pic>
      <p:sp>
        <p:nvSpPr>
          <p:cNvPr id="7" name="TextBox 6"/>
          <p:cNvSpPr txBox="1"/>
          <p:nvPr/>
        </p:nvSpPr>
        <p:spPr>
          <a:xfrm>
            <a:off x="0" y="800101"/>
            <a:ext cx="9144000" cy="646331"/>
          </a:xfrm>
          <a:prstGeom prst="rect">
            <a:avLst/>
          </a:prstGeom>
          <a:noFill/>
        </p:spPr>
        <p:txBody>
          <a:bodyPr wrap="square" rtlCol="0">
            <a:spAutoFit/>
          </a:bodyPr>
          <a:lstStyle/>
          <a:p>
            <a:pPr algn="ctr"/>
            <a:r>
              <a:rPr lang="en-US" sz="3600" dirty="0" smtClean="0">
                <a:solidFill>
                  <a:schemeClr val="bg1"/>
                </a:solidFill>
                <a:latin typeface="Desire PRO" pitchFamily="50" charset="0"/>
              </a:rPr>
              <a:t>In case you didn’t know, here’s your ANA staff team: </a:t>
            </a:r>
            <a:endParaRPr lang="en-US" sz="3600" dirty="0">
              <a:solidFill>
                <a:schemeClr val="bg1"/>
              </a:solidFill>
              <a:latin typeface="Desire PRO" pitchFamily="50" charset="0"/>
            </a:endParaRPr>
          </a:p>
        </p:txBody>
      </p:sp>
      <p:pic>
        <p:nvPicPr>
          <p:cNvPr id="6" name="Picture 5" descr="cheryl.jpg"/>
          <p:cNvPicPr>
            <a:picLocks noChangeAspect="1"/>
          </p:cNvPicPr>
          <p:nvPr/>
        </p:nvPicPr>
        <p:blipFill>
          <a:blip r:embed="rId3" cstate="print"/>
          <a:stretch>
            <a:fillRect/>
          </a:stretch>
        </p:blipFill>
        <p:spPr>
          <a:xfrm>
            <a:off x="3429000" y="1200150"/>
            <a:ext cx="2057400" cy="1905000"/>
          </a:xfrm>
          <a:prstGeom prst="rect">
            <a:avLst/>
          </a:prstGeom>
        </p:spPr>
      </p:pic>
      <p:pic>
        <p:nvPicPr>
          <p:cNvPr id="8" name="Picture 7" descr="bart.jpg"/>
          <p:cNvPicPr>
            <a:picLocks noChangeAspect="1"/>
          </p:cNvPicPr>
          <p:nvPr/>
        </p:nvPicPr>
        <p:blipFill>
          <a:blip r:embed="rId4" cstate="print"/>
          <a:stretch>
            <a:fillRect/>
          </a:stretch>
        </p:blipFill>
        <p:spPr>
          <a:xfrm>
            <a:off x="533400" y="1257300"/>
            <a:ext cx="1905000" cy="1943100"/>
          </a:xfrm>
          <a:prstGeom prst="rect">
            <a:avLst/>
          </a:prstGeom>
        </p:spPr>
      </p:pic>
      <p:pic>
        <p:nvPicPr>
          <p:cNvPr id="9" name="Picture 8" descr="me.jpg"/>
          <p:cNvPicPr>
            <a:picLocks noChangeAspect="1"/>
          </p:cNvPicPr>
          <p:nvPr/>
        </p:nvPicPr>
        <p:blipFill>
          <a:blip r:embed="rId5" cstate="print"/>
          <a:stretch>
            <a:fillRect/>
          </a:stretch>
        </p:blipFill>
        <p:spPr>
          <a:xfrm>
            <a:off x="6477000" y="1276350"/>
            <a:ext cx="1828800" cy="1771650"/>
          </a:xfrm>
          <a:prstGeom prst="rect">
            <a:avLst/>
          </a:prstGeom>
        </p:spPr>
      </p:pic>
      <p:sp>
        <p:nvSpPr>
          <p:cNvPr id="10" name="TextBox 9"/>
          <p:cNvSpPr txBox="1"/>
          <p:nvPr/>
        </p:nvSpPr>
        <p:spPr>
          <a:xfrm>
            <a:off x="2895600" y="3181350"/>
            <a:ext cx="3200400" cy="954107"/>
          </a:xfrm>
          <a:prstGeom prst="rect">
            <a:avLst/>
          </a:prstGeom>
          <a:noFill/>
        </p:spPr>
        <p:txBody>
          <a:bodyPr wrap="square" rtlCol="0">
            <a:spAutoFit/>
          </a:bodyPr>
          <a:lstStyle/>
          <a:p>
            <a:pPr algn="ctr"/>
            <a:r>
              <a:rPr lang="en-US" sz="2800" dirty="0" smtClean="0">
                <a:solidFill>
                  <a:schemeClr val="bg1"/>
                </a:solidFill>
                <a:latin typeface="Desire Pro" pitchFamily="50" charset="0"/>
              </a:rPr>
              <a:t>Cheryl Koury, </a:t>
            </a:r>
          </a:p>
          <a:p>
            <a:pPr algn="ctr"/>
            <a:r>
              <a:rPr lang="en-US" sz="2800" dirty="0" smtClean="0">
                <a:solidFill>
                  <a:schemeClr val="bg1"/>
                </a:solidFill>
                <a:latin typeface="Desire Pro" pitchFamily="50" charset="0"/>
              </a:rPr>
              <a:t>Executive Director</a:t>
            </a:r>
            <a:endParaRPr lang="en-US" sz="2800" dirty="0">
              <a:solidFill>
                <a:schemeClr val="bg1"/>
              </a:solidFill>
              <a:latin typeface="Desire Pro" pitchFamily="50" charset="0"/>
            </a:endParaRPr>
          </a:p>
        </p:txBody>
      </p:sp>
      <p:sp>
        <p:nvSpPr>
          <p:cNvPr id="11" name="TextBox 10"/>
          <p:cNvSpPr txBox="1"/>
          <p:nvPr/>
        </p:nvSpPr>
        <p:spPr>
          <a:xfrm>
            <a:off x="0" y="3257550"/>
            <a:ext cx="2895600" cy="954107"/>
          </a:xfrm>
          <a:prstGeom prst="rect">
            <a:avLst/>
          </a:prstGeom>
          <a:noFill/>
        </p:spPr>
        <p:txBody>
          <a:bodyPr wrap="square" rtlCol="0">
            <a:spAutoFit/>
          </a:bodyPr>
          <a:lstStyle/>
          <a:p>
            <a:pPr algn="ctr"/>
            <a:r>
              <a:rPr lang="en-US" sz="2800" dirty="0" smtClean="0">
                <a:solidFill>
                  <a:schemeClr val="bg1"/>
                </a:solidFill>
                <a:latin typeface="Desire Pro" pitchFamily="50" charset="0"/>
              </a:rPr>
              <a:t>Bart Worthington, Bookkeeper </a:t>
            </a:r>
            <a:endParaRPr lang="en-US" sz="2800" dirty="0">
              <a:solidFill>
                <a:schemeClr val="bg1"/>
              </a:solidFill>
              <a:latin typeface="Desire Pro" pitchFamily="50" charset="0"/>
            </a:endParaRPr>
          </a:p>
        </p:txBody>
      </p:sp>
      <p:sp>
        <p:nvSpPr>
          <p:cNvPr id="12" name="TextBox 11"/>
          <p:cNvSpPr txBox="1"/>
          <p:nvPr/>
        </p:nvSpPr>
        <p:spPr>
          <a:xfrm>
            <a:off x="5943600" y="3105150"/>
            <a:ext cx="3200400" cy="1384995"/>
          </a:xfrm>
          <a:prstGeom prst="rect">
            <a:avLst/>
          </a:prstGeom>
          <a:noFill/>
        </p:spPr>
        <p:txBody>
          <a:bodyPr wrap="square" rtlCol="0">
            <a:spAutoFit/>
          </a:bodyPr>
          <a:lstStyle/>
          <a:p>
            <a:pPr algn="ctr"/>
            <a:r>
              <a:rPr lang="en-US" sz="2800" dirty="0" smtClean="0">
                <a:solidFill>
                  <a:schemeClr val="bg1"/>
                </a:solidFill>
                <a:latin typeface="Desire Pro" pitchFamily="50" charset="0"/>
              </a:rPr>
              <a:t>Shayla Hughes,</a:t>
            </a:r>
          </a:p>
          <a:p>
            <a:pPr algn="ctr"/>
            <a:r>
              <a:rPr lang="en-US" sz="2800" dirty="0" smtClean="0">
                <a:solidFill>
                  <a:schemeClr val="bg1"/>
                </a:solidFill>
                <a:latin typeface="Desire Pro" pitchFamily="50" charset="0"/>
              </a:rPr>
              <a:t>Communication and Education Director </a:t>
            </a:r>
            <a:endParaRPr lang="en-US" sz="2800" dirty="0">
              <a:solidFill>
                <a:schemeClr val="bg1"/>
              </a:solidFill>
              <a:latin typeface="Desire Pro" pitchFamily="50" charset="0"/>
            </a:endParaRPr>
          </a:p>
        </p:txBody>
      </p:sp>
    </p:spTree>
  </p:cSld>
  <p:clrMapOvr>
    <a:masterClrMapping/>
  </p:clrMapOvr>
  <p:transition spd="med" advTm="7000">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a:bodyPr>
          <a:lstStyle/>
          <a:p>
            <a:r>
              <a:rPr lang="en-US" sz="2700" b="1" dirty="0" smtClean="0">
                <a:solidFill>
                  <a:srgbClr val="DF8126"/>
                </a:solidFill>
                <a:latin typeface="MyriadPro-Semibold" pitchFamily="34" charset="0"/>
              </a:rPr>
              <a:t>			</a:t>
            </a:r>
            <a:br>
              <a:rPr lang="en-US" sz="2700"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Thank You! </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533400" y="3943350"/>
            <a:ext cx="1676400" cy="664092"/>
          </a:xfrm>
          <a:prstGeom prst="rect">
            <a:avLst/>
          </a:prstGeom>
        </p:spPr>
      </p:pic>
      <p:sp>
        <p:nvSpPr>
          <p:cNvPr id="7" name="TextBox 6"/>
          <p:cNvSpPr txBox="1"/>
          <p:nvPr/>
        </p:nvSpPr>
        <p:spPr>
          <a:xfrm>
            <a:off x="609600" y="742950"/>
            <a:ext cx="8229600" cy="830997"/>
          </a:xfrm>
          <a:prstGeom prst="rect">
            <a:avLst/>
          </a:prstGeom>
          <a:noFill/>
        </p:spPr>
        <p:txBody>
          <a:bodyPr wrap="square" rtlCol="0">
            <a:spAutoFit/>
          </a:bodyPr>
          <a:lstStyle/>
          <a:p>
            <a:pPr algn="ctr"/>
            <a:r>
              <a:rPr lang="en-US" sz="4800" dirty="0" smtClean="0">
                <a:solidFill>
                  <a:schemeClr val="bg1"/>
                </a:solidFill>
                <a:latin typeface="Desire PRO" pitchFamily="50" charset="0"/>
              </a:rPr>
              <a:t>Thank you 2019 Board of Directors: </a:t>
            </a:r>
            <a:endParaRPr lang="en-US" sz="4800" dirty="0">
              <a:solidFill>
                <a:schemeClr val="bg1"/>
              </a:solidFill>
              <a:latin typeface="Desire PRO" pitchFamily="50" charset="0"/>
            </a:endParaRPr>
          </a:p>
        </p:txBody>
      </p:sp>
      <p:sp>
        <p:nvSpPr>
          <p:cNvPr id="8" name="TextBox 7"/>
          <p:cNvSpPr txBox="1"/>
          <p:nvPr/>
        </p:nvSpPr>
        <p:spPr>
          <a:xfrm>
            <a:off x="1143000" y="1352550"/>
            <a:ext cx="7391400" cy="2862322"/>
          </a:xfrm>
          <a:prstGeom prst="rect">
            <a:avLst/>
          </a:prstGeom>
          <a:noFill/>
        </p:spPr>
        <p:txBody>
          <a:bodyPr wrap="square" rtlCol="0">
            <a:spAutoFit/>
          </a:bodyPr>
          <a:lstStyle/>
          <a:p>
            <a:r>
              <a:rPr lang="en-US" sz="1200" u="sng" dirty="0" smtClean="0">
                <a:solidFill>
                  <a:schemeClr val="bg1"/>
                </a:solidFill>
                <a:latin typeface="MyriadPro-Regular" pitchFamily="34" charset="0"/>
              </a:rPr>
              <a:t>Officers </a:t>
            </a:r>
            <a:r>
              <a:rPr lang="en-US" sz="1200" dirty="0" smtClean="0">
                <a:solidFill>
                  <a:schemeClr val="bg1"/>
                </a:solidFill>
                <a:latin typeface="MyriadPro-Regular" pitchFamily="34" charset="0"/>
              </a:rPr>
              <a:t>					</a:t>
            </a:r>
            <a:r>
              <a:rPr lang="en-US" sz="1200" u="sng" dirty="0" smtClean="0">
                <a:solidFill>
                  <a:schemeClr val="bg1"/>
                </a:solidFill>
                <a:latin typeface="MyriadPro-Regular" pitchFamily="34" charset="0"/>
              </a:rPr>
              <a:t>ANAFUND Representative</a:t>
            </a:r>
          </a:p>
          <a:p>
            <a:r>
              <a:rPr lang="en-US" sz="1200" dirty="0" smtClean="0">
                <a:solidFill>
                  <a:schemeClr val="bg1"/>
                </a:solidFill>
                <a:latin typeface="MyriadPro-Regular" pitchFamily="34" charset="0"/>
              </a:rPr>
              <a:t>Les Shipley, President, </a:t>
            </a:r>
            <a:r>
              <a:rPr lang="en-US" sz="1200" i="1" dirty="0" smtClean="0">
                <a:solidFill>
                  <a:schemeClr val="bg1"/>
                </a:solidFill>
                <a:latin typeface="MyriadPro-Regular" pitchFamily="34" charset="0"/>
              </a:rPr>
              <a:t>Civano Nursery			</a:t>
            </a:r>
            <a:r>
              <a:rPr lang="en-US" sz="1200" dirty="0" smtClean="0">
                <a:solidFill>
                  <a:schemeClr val="bg1"/>
                </a:solidFill>
                <a:latin typeface="MyriadPro-Regular" pitchFamily="34" charset="0"/>
              </a:rPr>
              <a:t>Cindy Riding, </a:t>
            </a:r>
            <a:r>
              <a:rPr lang="en-US" sz="1200" i="1" dirty="0" smtClean="0">
                <a:solidFill>
                  <a:schemeClr val="bg1"/>
                </a:solidFill>
                <a:latin typeface="MyriadPro-Regular" pitchFamily="34" charset="0"/>
              </a:rPr>
              <a:t>AZ Best Real Estate</a:t>
            </a:r>
          </a:p>
          <a:p>
            <a:r>
              <a:rPr lang="en-US" sz="1200" dirty="0" smtClean="0">
                <a:solidFill>
                  <a:schemeClr val="bg1"/>
                </a:solidFill>
                <a:latin typeface="MyriadPro-Regular" pitchFamily="34" charset="0"/>
              </a:rPr>
              <a:t>Tyler Francis, President-Elect, </a:t>
            </a:r>
            <a:r>
              <a:rPr lang="en-US" sz="1200" i="1" dirty="0" smtClean="0">
                <a:solidFill>
                  <a:schemeClr val="bg1"/>
                </a:solidFill>
                <a:latin typeface="MyriadPro-Regular" pitchFamily="34" charset="0"/>
              </a:rPr>
              <a:t>Francis Roses	</a:t>
            </a:r>
          </a:p>
          <a:p>
            <a:r>
              <a:rPr lang="en-US" sz="1200" dirty="0" smtClean="0">
                <a:solidFill>
                  <a:schemeClr val="bg1"/>
                </a:solidFill>
                <a:latin typeface="MyriadPro-Regular" pitchFamily="34" charset="0"/>
              </a:rPr>
              <a:t>Roger Ramsey, Treasurer, </a:t>
            </a:r>
            <a:r>
              <a:rPr lang="en-US" sz="1200" i="1" dirty="0" smtClean="0">
                <a:solidFill>
                  <a:schemeClr val="bg1"/>
                </a:solidFill>
                <a:latin typeface="MyriadPro-Regular" pitchFamily="34" charset="0"/>
              </a:rPr>
              <a:t>Ewing Irrigation	</a:t>
            </a:r>
          </a:p>
          <a:p>
            <a:r>
              <a:rPr lang="en-US" sz="1200" dirty="0" smtClean="0">
                <a:solidFill>
                  <a:schemeClr val="bg1"/>
                </a:solidFill>
                <a:latin typeface="MyriadPro-Regular" pitchFamily="34" charset="0"/>
              </a:rPr>
              <a:t>Don Waltemeyer, Past-President, </a:t>
            </a:r>
            <a:r>
              <a:rPr lang="en-US" sz="1200" i="1" dirty="0" smtClean="0">
                <a:solidFill>
                  <a:schemeClr val="bg1"/>
                </a:solidFill>
                <a:latin typeface="MyriadPro-Regular" pitchFamily="34" charset="0"/>
              </a:rPr>
              <a:t>Treeland Nurseries</a:t>
            </a:r>
          </a:p>
          <a:p>
            <a:endParaRPr lang="en-US" sz="1200" i="1" dirty="0" smtClean="0">
              <a:solidFill>
                <a:schemeClr val="bg1"/>
              </a:solidFill>
              <a:latin typeface="MyriadPro-Regular" pitchFamily="34" charset="0"/>
            </a:endParaRPr>
          </a:p>
          <a:p>
            <a:r>
              <a:rPr lang="en-US" sz="1200" u="sng" dirty="0" smtClean="0">
                <a:solidFill>
                  <a:schemeClr val="bg1"/>
                </a:solidFill>
                <a:latin typeface="MyriadPro-Regular" pitchFamily="34" charset="0"/>
              </a:rPr>
              <a:t>Board Members</a:t>
            </a:r>
          </a:p>
          <a:p>
            <a:r>
              <a:rPr lang="en-US" sz="1200" dirty="0" smtClean="0">
                <a:solidFill>
                  <a:schemeClr val="bg1"/>
                </a:solidFill>
                <a:latin typeface="MyriadPro-Regular" pitchFamily="34" charset="0"/>
              </a:rPr>
              <a:t>Christine Fortman, </a:t>
            </a:r>
            <a:r>
              <a:rPr lang="en-US" sz="1200" i="1" dirty="0" smtClean="0">
                <a:solidFill>
                  <a:schemeClr val="bg1"/>
                </a:solidFill>
                <a:latin typeface="MyriadPro-Regular" pitchFamily="34" charset="0"/>
              </a:rPr>
              <a:t>Berridge Nurseries 			</a:t>
            </a:r>
            <a:r>
              <a:rPr lang="en-US" sz="1200" u="sng" dirty="0" smtClean="0">
                <a:solidFill>
                  <a:schemeClr val="bg1"/>
                </a:solidFill>
                <a:latin typeface="MyriadPro-Regular" pitchFamily="34" charset="0"/>
              </a:rPr>
              <a:t>Ex-Officio Member</a:t>
            </a:r>
            <a:endParaRPr lang="en-US" sz="1200" i="1" dirty="0" smtClean="0">
              <a:solidFill>
                <a:schemeClr val="bg1"/>
              </a:solidFill>
              <a:latin typeface="MyriadPro-Regular" pitchFamily="34" charset="0"/>
            </a:endParaRPr>
          </a:p>
          <a:p>
            <a:r>
              <a:rPr lang="en-US" sz="1200" dirty="0" smtClean="0">
                <a:solidFill>
                  <a:schemeClr val="bg1"/>
                </a:solidFill>
                <a:latin typeface="MyriadPro-Regular" pitchFamily="34" charset="0"/>
              </a:rPr>
              <a:t>Jeff Grass, </a:t>
            </a:r>
            <a:r>
              <a:rPr lang="en-US" sz="1200" i="1" dirty="0" smtClean="0">
                <a:solidFill>
                  <a:schemeClr val="bg1"/>
                </a:solidFill>
                <a:latin typeface="MyriadPro-Regular" pitchFamily="34" charset="0"/>
              </a:rPr>
              <a:t>Mtn. States Wholesale Nursery			</a:t>
            </a:r>
            <a:r>
              <a:rPr lang="en-US" sz="1200" dirty="0" smtClean="0">
                <a:solidFill>
                  <a:schemeClr val="bg1"/>
                </a:solidFill>
                <a:latin typeface="MyriadPro-Regular" pitchFamily="34" charset="0"/>
              </a:rPr>
              <a:t>John Caravetta, </a:t>
            </a:r>
            <a:r>
              <a:rPr lang="en-US" sz="1200" i="1" dirty="0" smtClean="0">
                <a:solidFill>
                  <a:schemeClr val="bg1"/>
                </a:solidFill>
                <a:latin typeface="MyriadPro-Regular" pitchFamily="34" charset="0"/>
              </a:rPr>
              <a:t>AZ Dept. of Agriculture </a:t>
            </a:r>
          </a:p>
          <a:p>
            <a:r>
              <a:rPr lang="en-US" sz="1200" dirty="0" smtClean="0">
                <a:solidFill>
                  <a:schemeClr val="bg1"/>
                </a:solidFill>
                <a:latin typeface="MyriadPro-Regular" pitchFamily="34" charset="0"/>
              </a:rPr>
              <a:t>Kevin Salamandra, </a:t>
            </a:r>
            <a:r>
              <a:rPr lang="en-US" sz="1200" i="1" dirty="0" smtClean="0">
                <a:solidFill>
                  <a:schemeClr val="bg1"/>
                </a:solidFill>
                <a:latin typeface="MyriadPro-Regular" pitchFamily="34" charset="0"/>
              </a:rPr>
              <a:t>Arid Zone Trees</a:t>
            </a:r>
          </a:p>
          <a:p>
            <a:r>
              <a:rPr lang="en-US" sz="1200" dirty="0" smtClean="0">
                <a:solidFill>
                  <a:schemeClr val="bg1"/>
                </a:solidFill>
                <a:latin typeface="MyriadPro-Regular" pitchFamily="34" charset="0"/>
              </a:rPr>
              <a:t>Patty Beuerlein, </a:t>
            </a:r>
            <a:r>
              <a:rPr lang="en-US" sz="1200" i="1" dirty="0" smtClean="0">
                <a:solidFill>
                  <a:schemeClr val="bg1"/>
                </a:solidFill>
                <a:latin typeface="MyriadPro-Regular" pitchFamily="34" charset="0"/>
              </a:rPr>
              <a:t>GRO-WELL Brands</a:t>
            </a:r>
          </a:p>
          <a:p>
            <a:r>
              <a:rPr lang="en-US" sz="1200" dirty="0" smtClean="0">
                <a:solidFill>
                  <a:schemeClr val="bg1"/>
                </a:solidFill>
                <a:latin typeface="MyriadPro-Regular" pitchFamily="34" charset="0"/>
              </a:rPr>
              <a:t>Matt Bigham, </a:t>
            </a:r>
            <a:r>
              <a:rPr lang="en-US" sz="1200" i="1" dirty="0" smtClean="0">
                <a:solidFill>
                  <a:schemeClr val="bg1"/>
                </a:solidFill>
                <a:latin typeface="MyriadPro-Regular" pitchFamily="34" charset="0"/>
              </a:rPr>
              <a:t>Western Growers</a:t>
            </a:r>
          </a:p>
          <a:p>
            <a:r>
              <a:rPr lang="en-US" sz="1200" dirty="0" smtClean="0">
                <a:solidFill>
                  <a:schemeClr val="bg1"/>
                </a:solidFill>
                <a:latin typeface="MyriadPro-Regular" pitchFamily="34" charset="0"/>
              </a:rPr>
              <a:t>Jay Harper, </a:t>
            </a:r>
            <a:r>
              <a:rPr lang="en-US" sz="1200" i="1" dirty="0" smtClean="0">
                <a:solidFill>
                  <a:schemeClr val="bg1"/>
                </a:solidFill>
                <a:latin typeface="MyriadPro-Regular" pitchFamily="34" charset="0"/>
              </a:rPr>
              <a:t>The Farms Choice Fertilizer</a:t>
            </a:r>
          </a:p>
          <a:p>
            <a:endParaRPr lang="en-US" sz="1200" dirty="0" smtClean="0">
              <a:solidFill>
                <a:schemeClr val="bg1"/>
              </a:solidFill>
            </a:endParaRPr>
          </a:p>
          <a:p>
            <a:r>
              <a:rPr lang="en-US" sz="1200" i="1" dirty="0" smtClean="0">
                <a:solidFill>
                  <a:schemeClr val="bg1"/>
                </a:solidFill>
              </a:rPr>
              <a:t>  </a:t>
            </a:r>
            <a:endParaRPr lang="en-US" sz="1200" dirty="0">
              <a:solidFill>
                <a:schemeClr val="bg1"/>
              </a:solidFill>
            </a:endParaRPr>
          </a:p>
        </p:txBody>
      </p:sp>
    </p:spTree>
  </p:cSld>
  <p:clrMapOvr>
    <a:masterClrMapping/>
  </p:clrMapOvr>
  <p:transition spd="med" advTm="7000">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a:bodyPr>
          <a:lstStyle/>
          <a:p>
            <a:r>
              <a:rPr lang="en-US" sz="2700" b="1" dirty="0" smtClean="0">
                <a:solidFill>
                  <a:srgbClr val="DF8126"/>
                </a:solidFill>
                <a:latin typeface="MyriadPro-Semibold" pitchFamily="34" charset="0"/>
              </a:rPr>
              <a:t>			</a:t>
            </a:r>
            <a:br>
              <a:rPr lang="en-US" sz="2700"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2020 Board of Directors</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533400" y="3943350"/>
            <a:ext cx="1676400" cy="664092"/>
          </a:xfrm>
          <a:prstGeom prst="rect">
            <a:avLst/>
          </a:prstGeom>
        </p:spPr>
      </p:pic>
      <p:sp>
        <p:nvSpPr>
          <p:cNvPr id="8" name="TextBox 7"/>
          <p:cNvSpPr txBox="1"/>
          <p:nvPr/>
        </p:nvSpPr>
        <p:spPr>
          <a:xfrm>
            <a:off x="1143000" y="971550"/>
            <a:ext cx="7391400" cy="2862322"/>
          </a:xfrm>
          <a:prstGeom prst="rect">
            <a:avLst/>
          </a:prstGeom>
          <a:noFill/>
        </p:spPr>
        <p:txBody>
          <a:bodyPr wrap="square" rtlCol="0">
            <a:spAutoFit/>
          </a:bodyPr>
          <a:lstStyle/>
          <a:p>
            <a:r>
              <a:rPr lang="en-US" sz="1200" u="sng" dirty="0" smtClean="0">
                <a:solidFill>
                  <a:schemeClr val="bg1"/>
                </a:solidFill>
                <a:latin typeface="MyriadPro-Regular" pitchFamily="34" charset="0"/>
              </a:rPr>
              <a:t>Officers </a:t>
            </a:r>
            <a:r>
              <a:rPr lang="en-US" sz="1200" dirty="0" smtClean="0">
                <a:solidFill>
                  <a:schemeClr val="bg1"/>
                </a:solidFill>
                <a:latin typeface="MyriadPro-Regular" pitchFamily="34" charset="0"/>
              </a:rPr>
              <a:t>					</a:t>
            </a:r>
            <a:r>
              <a:rPr lang="en-US" sz="1200" u="sng" dirty="0" smtClean="0">
                <a:solidFill>
                  <a:schemeClr val="bg1"/>
                </a:solidFill>
                <a:latin typeface="MyriadPro-Regular" pitchFamily="34" charset="0"/>
              </a:rPr>
              <a:t>ANAFUND Representative</a:t>
            </a:r>
          </a:p>
          <a:p>
            <a:r>
              <a:rPr lang="en-US" sz="1200" dirty="0" smtClean="0">
                <a:solidFill>
                  <a:schemeClr val="bg1"/>
                </a:solidFill>
                <a:latin typeface="MyriadPro-Regular" pitchFamily="34" charset="0"/>
              </a:rPr>
              <a:t>Tyler Francis, President, </a:t>
            </a:r>
            <a:r>
              <a:rPr lang="en-US" sz="1200" i="1" dirty="0" smtClean="0">
                <a:solidFill>
                  <a:schemeClr val="bg1"/>
                </a:solidFill>
                <a:latin typeface="MyriadPro-Regular" pitchFamily="34" charset="0"/>
              </a:rPr>
              <a:t>Francis Roses</a:t>
            </a:r>
            <a:r>
              <a:rPr lang="en-US" sz="1200" dirty="0" smtClean="0">
                <a:solidFill>
                  <a:schemeClr val="bg1"/>
                </a:solidFill>
                <a:latin typeface="MyriadPro-Regular" pitchFamily="34" charset="0"/>
              </a:rPr>
              <a:t>			Cindy Riding, </a:t>
            </a:r>
            <a:r>
              <a:rPr lang="en-US" sz="1200" i="1" dirty="0" smtClean="0">
                <a:solidFill>
                  <a:schemeClr val="bg1"/>
                </a:solidFill>
                <a:latin typeface="MyriadPro-Regular" pitchFamily="34" charset="0"/>
              </a:rPr>
              <a:t>AZ Best Real Estate</a:t>
            </a:r>
            <a:r>
              <a:rPr lang="en-US" sz="1200" dirty="0" smtClean="0">
                <a:solidFill>
                  <a:schemeClr val="bg1"/>
                </a:solidFill>
                <a:latin typeface="MyriadPro-Regular" pitchFamily="34" charset="0"/>
              </a:rPr>
              <a:t>		</a:t>
            </a:r>
            <a:endParaRPr lang="en-US" sz="1200" i="1" dirty="0" smtClean="0">
              <a:solidFill>
                <a:schemeClr val="bg1"/>
              </a:solidFill>
              <a:latin typeface="MyriadPro-Regular" pitchFamily="34" charset="0"/>
            </a:endParaRPr>
          </a:p>
          <a:p>
            <a:r>
              <a:rPr lang="en-US" sz="1200" dirty="0" smtClean="0">
                <a:solidFill>
                  <a:schemeClr val="bg1"/>
                </a:solidFill>
                <a:latin typeface="MyriadPro-Regular" pitchFamily="34" charset="0"/>
              </a:rPr>
              <a:t>Christine Fortman, President-Elect, </a:t>
            </a:r>
            <a:r>
              <a:rPr lang="en-US" sz="1200" i="1" dirty="0" smtClean="0">
                <a:solidFill>
                  <a:schemeClr val="bg1"/>
                </a:solidFill>
                <a:latin typeface="MyriadPro-Regular" pitchFamily="34" charset="0"/>
              </a:rPr>
              <a:t>Berridge Nurseries	</a:t>
            </a:r>
          </a:p>
          <a:p>
            <a:r>
              <a:rPr lang="en-US" sz="1200" dirty="0" smtClean="0">
                <a:solidFill>
                  <a:schemeClr val="bg1"/>
                </a:solidFill>
                <a:latin typeface="MyriadPro-Regular" pitchFamily="34" charset="0"/>
              </a:rPr>
              <a:t>Roger Ramsey, Treasurer, </a:t>
            </a:r>
            <a:r>
              <a:rPr lang="en-US" sz="1200" i="1" dirty="0" smtClean="0">
                <a:solidFill>
                  <a:schemeClr val="bg1"/>
                </a:solidFill>
                <a:latin typeface="MyriadPro-Regular" pitchFamily="34" charset="0"/>
              </a:rPr>
              <a:t>Ewing Irrigation	</a:t>
            </a:r>
          </a:p>
          <a:p>
            <a:r>
              <a:rPr lang="en-US" sz="1200" dirty="0" smtClean="0">
                <a:solidFill>
                  <a:schemeClr val="bg1"/>
                </a:solidFill>
                <a:latin typeface="MyriadPro-Regular" pitchFamily="34" charset="0"/>
              </a:rPr>
              <a:t>Les Shipley, Past-President, </a:t>
            </a:r>
            <a:r>
              <a:rPr lang="en-US" sz="1200" i="1" dirty="0" smtClean="0">
                <a:solidFill>
                  <a:schemeClr val="bg1"/>
                </a:solidFill>
                <a:latin typeface="MyriadPro-Regular" pitchFamily="34" charset="0"/>
              </a:rPr>
              <a:t>Civano Nursery</a:t>
            </a:r>
          </a:p>
          <a:p>
            <a:endParaRPr lang="en-US" sz="1200" i="1" dirty="0" smtClean="0">
              <a:solidFill>
                <a:schemeClr val="bg1"/>
              </a:solidFill>
              <a:latin typeface="MyriadPro-Regular" pitchFamily="34" charset="0"/>
            </a:endParaRPr>
          </a:p>
          <a:p>
            <a:r>
              <a:rPr lang="en-US" sz="1200" u="sng" dirty="0" smtClean="0">
                <a:solidFill>
                  <a:schemeClr val="bg1"/>
                </a:solidFill>
                <a:latin typeface="MyriadPro-Regular" pitchFamily="34" charset="0"/>
              </a:rPr>
              <a:t>Board Members</a:t>
            </a:r>
            <a:r>
              <a:rPr lang="en-US" sz="1200" i="1" dirty="0" smtClean="0">
                <a:solidFill>
                  <a:schemeClr val="bg1"/>
                </a:solidFill>
                <a:latin typeface="MyriadPro-Regular" pitchFamily="34" charset="0"/>
              </a:rPr>
              <a:t>				</a:t>
            </a:r>
            <a:r>
              <a:rPr lang="en-US" sz="1200" u="sng" dirty="0" smtClean="0">
                <a:solidFill>
                  <a:schemeClr val="bg1"/>
                </a:solidFill>
                <a:latin typeface="MyriadPro-Regular" pitchFamily="34" charset="0"/>
              </a:rPr>
              <a:t>Ex-Officio Member</a:t>
            </a:r>
            <a:endParaRPr lang="en-US" sz="1200" i="1" dirty="0" smtClean="0">
              <a:solidFill>
                <a:schemeClr val="bg1"/>
              </a:solidFill>
              <a:latin typeface="MyriadPro-Regular" pitchFamily="34" charset="0"/>
            </a:endParaRPr>
          </a:p>
          <a:p>
            <a:r>
              <a:rPr lang="en-US" sz="1200" dirty="0" smtClean="0">
                <a:solidFill>
                  <a:schemeClr val="bg1"/>
                </a:solidFill>
                <a:latin typeface="MyriadPro-Regular" pitchFamily="34" charset="0"/>
              </a:rPr>
              <a:t>Jeff Grass, </a:t>
            </a:r>
            <a:r>
              <a:rPr lang="en-US" sz="1200" i="1" dirty="0" smtClean="0">
                <a:solidFill>
                  <a:schemeClr val="bg1"/>
                </a:solidFill>
                <a:latin typeface="MyriadPro-Regular" pitchFamily="34" charset="0"/>
              </a:rPr>
              <a:t>Mtn. States Wholesale Nursery			</a:t>
            </a:r>
            <a:r>
              <a:rPr lang="en-US" sz="1200" dirty="0" smtClean="0">
                <a:solidFill>
                  <a:schemeClr val="bg1"/>
                </a:solidFill>
                <a:latin typeface="MyriadPro-Regular" pitchFamily="34" charset="0"/>
              </a:rPr>
              <a:t>John Caravetta, </a:t>
            </a:r>
            <a:r>
              <a:rPr lang="en-US" sz="1200" i="1" dirty="0" smtClean="0">
                <a:solidFill>
                  <a:schemeClr val="bg1"/>
                </a:solidFill>
                <a:latin typeface="MyriadPro-Regular" pitchFamily="34" charset="0"/>
              </a:rPr>
              <a:t>AZ Dept. of Agriculture </a:t>
            </a:r>
          </a:p>
          <a:p>
            <a:r>
              <a:rPr lang="en-US" sz="1200" dirty="0" smtClean="0">
                <a:solidFill>
                  <a:schemeClr val="bg1"/>
                </a:solidFill>
                <a:latin typeface="MyriadPro-Regular" pitchFamily="34" charset="0"/>
              </a:rPr>
              <a:t>Kevin Salamandra, </a:t>
            </a:r>
            <a:r>
              <a:rPr lang="en-US" sz="1200" i="1" dirty="0" smtClean="0">
                <a:solidFill>
                  <a:schemeClr val="bg1"/>
                </a:solidFill>
                <a:latin typeface="MyriadPro-Regular" pitchFamily="34" charset="0"/>
              </a:rPr>
              <a:t>Arid Zone Trees</a:t>
            </a:r>
          </a:p>
          <a:p>
            <a:r>
              <a:rPr lang="en-US" sz="1200" dirty="0" smtClean="0">
                <a:solidFill>
                  <a:schemeClr val="bg1"/>
                </a:solidFill>
                <a:latin typeface="MyriadPro-Regular" pitchFamily="34" charset="0"/>
              </a:rPr>
              <a:t>Patty Beuerlein, </a:t>
            </a:r>
            <a:r>
              <a:rPr lang="en-US" sz="1200" i="1" dirty="0" smtClean="0">
                <a:solidFill>
                  <a:schemeClr val="bg1"/>
                </a:solidFill>
                <a:latin typeface="MyriadPro-Regular" pitchFamily="34" charset="0"/>
              </a:rPr>
              <a:t>GRO-WELL Brands</a:t>
            </a:r>
          </a:p>
          <a:p>
            <a:r>
              <a:rPr lang="en-US" sz="1200" dirty="0" smtClean="0">
                <a:solidFill>
                  <a:schemeClr val="bg1"/>
                </a:solidFill>
                <a:latin typeface="MyriadPro-Regular" pitchFamily="34" charset="0"/>
              </a:rPr>
              <a:t>Matt Bigham, </a:t>
            </a:r>
            <a:r>
              <a:rPr lang="en-US" sz="1200" i="1" dirty="0" smtClean="0">
                <a:solidFill>
                  <a:schemeClr val="bg1"/>
                </a:solidFill>
                <a:latin typeface="MyriadPro-Regular" pitchFamily="34" charset="0"/>
              </a:rPr>
              <a:t>Western Growers</a:t>
            </a:r>
          </a:p>
          <a:p>
            <a:r>
              <a:rPr lang="en-US" sz="1200" dirty="0" smtClean="0">
                <a:solidFill>
                  <a:schemeClr val="bg1"/>
                </a:solidFill>
                <a:latin typeface="MyriadPro-Regular" pitchFamily="34" charset="0"/>
              </a:rPr>
              <a:t>Jay Harper, </a:t>
            </a:r>
            <a:r>
              <a:rPr lang="en-US" sz="1200" i="1" dirty="0" smtClean="0">
                <a:solidFill>
                  <a:schemeClr val="bg1"/>
                </a:solidFill>
                <a:latin typeface="MyriadPro-Regular" pitchFamily="34" charset="0"/>
              </a:rPr>
              <a:t>The Farms Choice Fertilizer</a:t>
            </a:r>
          </a:p>
          <a:p>
            <a:r>
              <a:rPr lang="en-US" sz="1200" dirty="0" smtClean="0">
                <a:solidFill>
                  <a:schemeClr val="bg1"/>
                </a:solidFill>
                <a:latin typeface="MyriadPro-Regular" pitchFamily="34" charset="0"/>
              </a:rPr>
              <a:t>Don Waltemeyer, </a:t>
            </a:r>
            <a:r>
              <a:rPr lang="en-US" sz="1200" i="1" dirty="0" smtClean="0">
                <a:solidFill>
                  <a:schemeClr val="bg1"/>
                </a:solidFill>
                <a:latin typeface="MyriadPro-Regular" pitchFamily="34" charset="0"/>
              </a:rPr>
              <a:t>Treeland Nurseries </a:t>
            </a:r>
            <a:endParaRPr lang="en-US" sz="1200" dirty="0" smtClean="0">
              <a:solidFill>
                <a:schemeClr val="bg1"/>
              </a:solidFill>
            </a:endParaRPr>
          </a:p>
          <a:p>
            <a:r>
              <a:rPr lang="en-US" sz="1200" i="1" dirty="0" smtClean="0">
                <a:solidFill>
                  <a:schemeClr val="bg1"/>
                </a:solidFill>
              </a:rPr>
              <a:t>  </a:t>
            </a:r>
            <a:endParaRPr lang="en-US" sz="1200" dirty="0">
              <a:solidFill>
                <a:schemeClr val="bg1"/>
              </a:solidFill>
            </a:endParaRPr>
          </a:p>
        </p:txBody>
      </p:sp>
    </p:spTree>
  </p:cSld>
  <p:clrMapOvr>
    <a:masterClrMapping/>
  </p:clrMapOvr>
  <p:transition spd="med" advTm="7000">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a:bodyPr>
          <a:lstStyle/>
          <a:p>
            <a:r>
              <a:rPr lang="en-US" sz="2700" b="1" dirty="0" smtClean="0">
                <a:solidFill>
                  <a:srgbClr val="DF8126"/>
                </a:solidFill>
                <a:latin typeface="MyriadPro-Semibold" pitchFamily="34" charset="0"/>
              </a:rPr>
              <a:t>			</a:t>
            </a:r>
            <a:br>
              <a:rPr lang="en-US" sz="2700"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Thank You Sponsors! </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533399" y="3867150"/>
            <a:ext cx="1868755" cy="740292"/>
          </a:xfrm>
          <a:prstGeom prst="rect">
            <a:avLst/>
          </a:prstGeom>
        </p:spPr>
      </p:pic>
      <p:pic>
        <p:nvPicPr>
          <p:cNvPr id="9" name="Picture 8" descr="armstrong-growers.jpg"/>
          <p:cNvPicPr>
            <a:picLocks noChangeAspect="1"/>
          </p:cNvPicPr>
          <p:nvPr/>
        </p:nvPicPr>
        <p:blipFill>
          <a:blip r:embed="rId3" cstate="print"/>
          <a:stretch>
            <a:fillRect/>
          </a:stretch>
        </p:blipFill>
        <p:spPr>
          <a:xfrm>
            <a:off x="3048000" y="895350"/>
            <a:ext cx="2819400" cy="1003706"/>
          </a:xfrm>
          <a:prstGeom prst="rect">
            <a:avLst/>
          </a:prstGeom>
        </p:spPr>
      </p:pic>
      <p:pic>
        <p:nvPicPr>
          <p:cNvPr id="10" name="Picture 9" descr="monrovia_logo.png"/>
          <p:cNvPicPr>
            <a:picLocks noChangeAspect="1"/>
          </p:cNvPicPr>
          <p:nvPr/>
        </p:nvPicPr>
        <p:blipFill>
          <a:blip r:embed="rId4" cstate="print"/>
          <a:stretch>
            <a:fillRect/>
          </a:stretch>
        </p:blipFill>
        <p:spPr>
          <a:xfrm>
            <a:off x="5867400" y="1809750"/>
            <a:ext cx="3124200" cy="954097"/>
          </a:xfrm>
          <a:prstGeom prst="rect">
            <a:avLst/>
          </a:prstGeom>
        </p:spPr>
      </p:pic>
      <p:pic>
        <p:nvPicPr>
          <p:cNvPr id="11" name="Picture 10" descr="premier logo.jpg"/>
          <p:cNvPicPr>
            <a:picLocks noChangeAspect="1"/>
          </p:cNvPicPr>
          <p:nvPr/>
        </p:nvPicPr>
        <p:blipFill>
          <a:blip r:embed="rId5" cstate="print"/>
          <a:stretch>
            <a:fillRect/>
          </a:stretch>
        </p:blipFill>
        <p:spPr>
          <a:xfrm>
            <a:off x="5181600" y="2800350"/>
            <a:ext cx="2590800" cy="1219199"/>
          </a:xfrm>
          <a:prstGeom prst="rect">
            <a:avLst/>
          </a:prstGeom>
        </p:spPr>
      </p:pic>
      <p:pic>
        <p:nvPicPr>
          <p:cNvPr id="12" name="Picture 11" descr="treelandlogo-jpeg.jpg"/>
          <p:cNvPicPr>
            <a:picLocks noChangeAspect="1"/>
          </p:cNvPicPr>
          <p:nvPr/>
        </p:nvPicPr>
        <p:blipFill>
          <a:blip r:embed="rId6" cstate="print"/>
          <a:stretch>
            <a:fillRect/>
          </a:stretch>
        </p:blipFill>
        <p:spPr>
          <a:xfrm>
            <a:off x="1676400" y="3028950"/>
            <a:ext cx="2743200" cy="950347"/>
          </a:xfrm>
          <a:prstGeom prst="rect">
            <a:avLst/>
          </a:prstGeom>
        </p:spPr>
      </p:pic>
      <p:sp>
        <p:nvSpPr>
          <p:cNvPr id="13" name="TextBox 12"/>
          <p:cNvSpPr txBox="1"/>
          <p:nvPr/>
        </p:nvSpPr>
        <p:spPr>
          <a:xfrm>
            <a:off x="1143000" y="1885950"/>
            <a:ext cx="2438400" cy="1015663"/>
          </a:xfrm>
          <a:prstGeom prst="rect">
            <a:avLst/>
          </a:prstGeom>
          <a:noFill/>
        </p:spPr>
        <p:txBody>
          <a:bodyPr wrap="square" rtlCol="0">
            <a:spAutoFit/>
          </a:bodyPr>
          <a:lstStyle/>
          <a:p>
            <a:r>
              <a:rPr lang="en-US" sz="6000" dirty="0" smtClean="0">
                <a:solidFill>
                  <a:schemeClr val="bg1"/>
                </a:solidFill>
                <a:latin typeface="Desire Pro" pitchFamily="50" charset="0"/>
              </a:rPr>
              <a:t>Jim Rupe</a:t>
            </a:r>
            <a:endParaRPr lang="en-US" sz="6000" dirty="0">
              <a:solidFill>
                <a:schemeClr val="bg1"/>
              </a:solidFill>
              <a:latin typeface="Desire Pro" pitchFamily="50" charset="0"/>
            </a:endParaRPr>
          </a:p>
        </p:txBody>
      </p:sp>
    </p:spTree>
  </p:cSld>
  <p:clrMapOvr>
    <a:masterClrMapping/>
  </p:clrMapOvr>
  <p:transition spd="med" advTm="7000">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a:bodyPr>
          <a:lstStyle/>
          <a:p>
            <a:r>
              <a:rPr lang="en-US" sz="2700" b="1" dirty="0" smtClean="0">
                <a:solidFill>
                  <a:srgbClr val="DF8126"/>
                </a:solidFill>
                <a:latin typeface="MyriadPro-Semibold" pitchFamily="34" charset="0"/>
              </a:rPr>
              <a:t>			</a:t>
            </a:r>
            <a:br>
              <a:rPr lang="en-US" sz="2700"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Thank You! </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533399" y="3867150"/>
            <a:ext cx="1868755" cy="740292"/>
          </a:xfrm>
          <a:prstGeom prst="rect">
            <a:avLst/>
          </a:prstGeom>
        </p:spPr>
      </p:pic>
      <p:sp>
        <p:nvSpPr>
          <p:cNvPr id="14" name="TextBox 13"/>
          <p:cNvSpPr txBox="1"/>
          <p:nvPr/>
        </p:nvSpPr>
        <p:spPr>
          <a:xfrm>
            <a:off x="2362200" y="1352550"/>
            <a:ext cx="4800600" cy="1938992"/>
          </a:xfrm>
          <a:prstGeom prst="rect">
            <a:avLst/>
          </a:prstGeom>
          <a:noFill/>
        </p:spPr>
        <p:txBody>
          <a:bodyPr wrap="square" rtlCol="0">
            <a:spAutoFit/>
          </a:bodyPr>
          <a:lstStyle/>
          <a:p>
            <a:pPr algn="ctr"/>
            <a:r>
              <a:rPr lang="en-US" sz="6000" dirty="0" err="1" smtClean="0">
                <a:solidFill>
                  <a:schemeClr val="bg1"/>
                </a:solidFill>
                <a:latin typeface="Desire Pro" pitchFamily="50" charset="0"/>
              </a:rPr>
              <a:t>Miggy</a:t>
            </a:r>
            <a:r>
              <a:rPr lang="en-US" sz="6000" dirty="0" smtClean="0">
                <a:solidFill>
                  <a:schemeClr val="bg1"/>
                </a:solidFill>
                <a:latin typeface="Desire Pro" pitchFamily="50" charset="0"/>
              </a:rPr>
              <a:t> ‘n Stan for the music this evening!</a:t>
            </a:r>
            <a:endParaRPr lang="en-US" sz="6000" dirty="0">
              <a:solidFill>
                <a:schemeClr val="bg1"/>
              </a:solidFill>
              <a:latin typeface="Desire Pro" pitchFamily="50" charset="0"/>
            </a:endParaRPr>
          </a:p>
        </p:txBody>
      </p:sp>
    </p:spTree>
  </p:cSld>
  <p:clrMapOvr>
    <a:masterClrMapping/>
  </p:clrMapOvr>
  <p:transition spd="med" advTm="70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100" b="1" dirty="0" smtClean="0">
                <a:solidFill>
                  <a:srgbClr val="DF8126"/>
                </a:solidFill>
                <a:latin typeface="MyriadPro-Semibold" pitchFamily="34" charset="0"/>
              </a:rPr>
              <a:t>2019 ANA Events &amp; ACTIVITIES</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400" b="1" dirty="0" smtClean="0">
                <a:solidFill>
                  <a:srgbClr val="DF8126"/>
                </a:solidFill>
                <a:latin typeface="MyriadPro-Semibold" pitchFamily="34" charset="0"/>
              </a:rPr>
              <a:t>Arbor Day at the Capitol </a:t>
            </a:r>
            <a:endParaRPr lang="en-US" sz="44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714750"/>
            <a:ext cx="2057400" cy="852144"/>
          </a:xfrm>
          <a:prstGeom prst="rect">
            <a:avLst/>
          </a:prstGeom>
        </p:spPr>
      </p:pic>
      <p:sp>
        <p:nvSpPr>
          <p:cNvPr id="7" name="TextBox 6"/>
          <p:cNvSpPr txBox="1"/>
          <p:nvPr/>
        </p:nvSpPr>
        <p:spPr>
          <a:xfrm>
            <a:off x="4267200" y="857250"/>
            <a:ext cx="4876800" cy="2862322"/>
          </a:xfrm>
          <a:prstGeom prst="rect">
            <a:avLst/>
          </a:prstGeom>
          <a:noFill/>
        </p:spPr>
        <p:txBody>
          <a:bodyPr wrap="square" rtlCol="0">
            <a:spAutoFit/>
          </a:bodyPr>
          <a:lstStyle/>
          <a:p>
            <a:r>
              <a:rPr lang="en-US" sz="3000" dirty="0" smtClean="0">
                <a:solidFill>
                  <a:schemeClr val="bg1"/>
                </a:solidFill>
                <a:latin typeface="Desire Pro" pitchFamily="50" charset="0"/>
              </a:rPr>
              <a:t>ANA was able to work with Mountain States Wholesale Nursery on the tree donation for Arbor Day this year as well as SRP, the Department of Forestry and Fire Management and ACTC in coordinating the event. </a:t>
            </a:r>
            <a:endParaRPr lang="en-US" sz="3000" dirty="0">
              <a:solidFill>
                <a:schemeClr val="bg1"/>
              </a:solidFill>
              <a:latin typeface="Desire Pro" pitchFamily="50" charset="0"/>
            </a:endParaRPr>
          </a:p>
        </p:txBody>
      </p:sp>
      <p:pic>
        <p:nvPicPr>
          <p:cNvPr id="9" name="Picture 8" descr="ANA News_Arbor Day 3.jpg"/>
          <p:cNvPicPr>
            <a:picLocks noChangeAspect="1"/>
          </p:cNvPicPr>
          <p:nvPr/>
        </p:nvPicPr>
        <p:blipFill>
          <a:blip r:embed="rId3" cstate="print"/>
          <a:stretch>
            <a:fillRect/>
          </a:stretch>
        </p:blipFill>
        <p:spPr>
          <a:xfrm>
            <a:off x="1676400" y="895350"/>
            <a:ext cx="2209800" cy="2946399"/>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a:bodyPr>
          <a:lstStyle/>
          <a:p>
            <a:r>
              <a:rPr lang="en-US" sz="2700" b="1" dirty="0" smtClean="0">
                <a:solidFill>
                  <a:srgbClr val="DF8126"/>
                </a:solidFill>
                <a:latin typeface="MyriadPro-Semibold" pitchFamily="34" charset="0"/>
              </a:rPr>
              <a:t>			</a:t>
            </a:r>
            <a:br>
              <a:rPr lang="en-US" sz="2700"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800" b="1" dirty="0" smtClean="0">
                <a:solidFill>
                  <a:srgbClr val="DF8126"/>
                </a:solidFill>
                <a:latin typeface="MyriadPro-Semibold" pitchFamily="34" charset="0"/>
              </a:rPr>
              <a:t>Thank You! </a:t>
            </a:r>
            <a:endParaRPr lang="en-US" sz="48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457200" y="3600450"/>
            <a:ext cx="1828800" cy="852144"/>
          </a:xfrm>
          <a:prstGeom prst="rect">
            <a:avLst/>
          </a:prstGeom>
        </p:spPr>
      </p:pic>
      <p:sp>
        <p:nvSpPr>
          <p:cNvPr id="7" name="TextBox 6"/>
          <p:cNvSpPr txBox="1"/>
          <p:nvPr/>
        </p:nvSpPr>
        <p:spPr>
          <a:xfrm>
            <a:off x="609600" y="1085850"/>
            <a:ext cx="8229600" cy="2308324"/>
          </a:xfrm>
          <a:prstGeom prst="rect">
            <a:avLst/>
          </a:prstGeom>
          <a:noFill/>
        </p:spPr>
        <p:txBody>
          <a:bodyPr wrap="square" rtlCol="0">
            <a:spAutoFit/>
          </a:bodyPr>
          <a:lstStyle/>
          <a:p>
            <a:pPr algn="ctr"/>
            <a:r>
              <a:rPr lang="en-US" sz="4800" dirty="0" smtClean="0">
                <a:solidFill>
                  <a:schemeClr val="bg1"/>
                </a:solidFill>
                <a:latin typeface="Desire PRO" pitchFamily="50" charset="0"/>
              </a:rPr>
              <a:t>And thank YOU members for your continued support. We are your association and would not be what we are without your membership!</a:t>
            </a:r>
            <a:endParaRPr lang="en-US" sz="4800" dirty="0">
              <a:solidFill>
                <a:schemeClr val="bg1"/>
              </a:solidFill>
              <a:latin typeface="Desire PRO" pitchFamily="50" charset="0"/>
            </a:endParaRPr>
          </a:p>
        </p:txBody>
      </p:sp>
    </p:spTree>
  </p:cSld>
  <p:clrMapOvr>
    <a:masterClrMapping/>
  </p:clrMapOvr>
  <p:transition spd="med" advTm="700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100" b="1" dirty="0" smtClean="0">
                <a:solidFill>
                  <a:srgbClr val="DF8126"/>
                </a:solidFill>
                <a:latin typeface="MyriadPro-Semibold" pitchFamily="34" charset="0"/>
              </a:rPr>
              <a:t>2019 ANA Events &amp; ACTIVITIES</a:t>
            </a:r>
            <a:r>
              <a:rPr lang="en-US" b="1" dirty="0" smtClean="0">
                <a:solidFill>
                  <a:srgbClr val="DF8126"/>
                </a:solidFill>
                <a:latin typeface="MyriadPro-Semibold" pitchFamily="34" charset="0"/>
              </a:rPr>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4400" b="1" dirty="0" smtClean="0">
                <a:solidFill>
                  <a:srgbClr val="DF8126"/>
                </a:solidFill>
                <a:latin typeface="MyriadPro-Semibold" pitchFamily="34" charset="0"/>
              </a:rPr>
              <a:t>Legislative Ag Intern Tour</a:t>
            </a:r>
            <a:endParaRPr lang="en-US" sz="4400" b="1" dirty="0">
              <a:solidFill>
                <a:srgbClr val="DF8126"/>
              </a:solidFill>
              <a:latin typeface="MyriadPro-Semibold" pitchFamily="34" charset="0"/>
            </a:endParaRPr>
          </a:p>
        </p:txBody>
      </p:sp>
      <p:pic>
        <p:nvPicPr>
          <p:cNvPr id="5" name="Picture 4" descr="ANA Logo HR.png"/>
          <p:cNvPicPr>
            <a:picLocks noChangeAspect="1"/>
          </p:cNvPicPr>
          <p:nvPr/>
        </p:nvPicPr>
        <p:blipFill>
          <a:blip r:embed="rId2" cstate="print"/>
          <a:stretch>
            <a:fillRect/>
          </a:stretch>
        </p:blipFill>
        <p:spPr>
          <a:xfrm>
            <a:off x="381000" y="3562350"/>
            <a:ext cx="2417068" cy="1028700"/>
          </a:xfrm>
          <a:prstGeom prst="rect">
            <a:avLst/>
          </a:prstGeom>
        </p:spPr>
      </p:pic>
      <p:sp>
        <p:nvSpPr>
          <p:cNvPr id="8" name="TextBox 7"/>
          <p:cNvSpPr txBox="1"/>
          <p:nvPr/>
        </p:nvSpPr>
        <p:spPr>
          <a:xfrm>
            <a:off x="4343400" y="914400"/>
            <a:ext cx="4800600" cy="1569660"/>
          </a:xfrm>
          <a:prstGeom prst="rect">
            <a:avLst/>
          </a:prstGeom>
          <a:noFill/>
        </p:spPr>
        <p:txBody>
          <a:bodyPr wrap="square" rtlCol="0">
            <a:spAutoFit/>
          </a:bodyPr>
          <a:lstStyle/>
          <a:p>
            <a:r>
              <a:rPr lang="en-US" sz="3200" dirty="0" smtClean="0">
                <a:solidFill>
                  <a:schemeClr val="bg1"/>
                </a:solidFill>
                <a:latin typeface="Desire Pro" pitchFamily="50" charset="0"/>
              </a:rPr>
              <a:t>Thanks Mountain States Whole Nursery for participating in this tour with legislative interns this year!</a:t>
            </a:r>
            <a:endParaRPr lang="en-US" sz="3200" dirty="0">
              <a:solidFill>
                <a:schemeClr val="bg1"/>
              </a:solidFill>
              <a:latin typeface="Desire Pro" pitchFamily="50" charset="0"/>
            </a:endParaRPr>
          </a:p>
        </p:txBody>
      </p:sp>
      <p:pic>
        <p:nvPicPr>
          <p:cNvPr id="6" name="Picture 5" descr="52940718_2367047583316226_4300533745414307840_n.jpg"/>
          <p:cNvPicPr>
            <a:picLocks noChangeAspect="1"/>
          </p:cNvPicPr>
          <p:nvPr/>
        </p:nvPicPr>
        <p:blipFill>
          <a:blip r:embed="rId3" cstate="print"/>
          <a:stretch>
            <a:fillRect/>
          </a:stretch>
        </p:blipFill>
        <p:spPr>
          <a:xfrm>
            <a:off x="1752600" y="895350"/>
            <a:ext cx="1827610" cy="2895600"/>
          </a:xfrm>
          <a:prstGeom prst="rect">
            <a:avLst/>
          </a:prstGeom>
        </p:spPr>
      </p:pic>
      <p:pic>
        <p:nvPicPr>
          <p:cNvPr id="7" name="Picture 6" descr="53089525_2367047643316220_4865746476585713664_n.jpg"/>
          <p:cNvPicPr>
            <a:picLocks noChangeAspect="1"/>
          </p:cNvPicPr>
          <p:nvPr/>
        </p:nvPicPr>
        <p:blipFill>
          <a:blip r:embed="rId4" cstate="print"/>
          <a:stretch>
            <a:fillRect/>
          </a:stretch>
        </p:blipFill>
        <p:spPr>
          <a:xfrm>
            <a:off x="4495800" y="2343150"/>
            <a:ext cx="2895600" cy="1622743"/>
          </a:xfrm>
          <a:prstGeom prst="rect">
            <a:avLst/>
          </a:prstGeom>
        </p:spPr>
      </p:pic>
    </p:spTree>
  </p:cSld>
  <p:clrMapOvr>
    <a:masterClrMapping/>
  </p:clrMapOvr>
  <p:transition spd="med" advTm="700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914400"/>
          </a:xfrm>
        </p:spPr>
        <p:txBody>
          <a:bodyPr>
            <a:normAutofit fontScale="90000"/>
          </a:bodyPr>
          <a:lstStyle/>
          <a:p>
            <a:r>
              <a:rPr lang="en-US" b="1" dirty="0" smtClean="0">
                <a:solidFill>
                  <a:srgbClr val="DF8126"/>
                </a:solidFill>
                <a:latin typeface="MyriadPro-Semibold" pitchFamily="34" charset="0"/>
              </a:rPr>
              <a:t>			</a:t>
            </a:r>
            <a:r>
              <a:rPr lang="en-US" sz="3100" b="1" dirty="0" smtClean="0">
                <a:solidFill>
                  <a:srgbClr val="DF8126"/>
                </a:solidFill>
                <a:latin typeface="MyriadPro-Semibold" pitchFamily="34" charset="0"/>
              </a:rPr>
              <a:t>2019 ANA Events &amp; ACTIVITIES</a:t>
            </a:r>
            <a:r>
              <a:rPr lang="en-US" b="1" dirty="0" smtClean="0">
                <a:solidFill>
                  <a:srgbClr val="DF8126"/>
                </a:solidFill>
                <a:latin typeface="MyriadPro-Semibold" pitchFamily="34" charset="0"/>
              </a:rPr>
              <a:t> </a:t>
            </a:r>
            <a:br>
              <a:rPr lang="en-US" b="1" dirty="0" smtClean="0">
                <a:solidFill>
                  <a:srgbClr val="DF8126"/>
                </a:solidFill>
                <a:latin typeface="MyriadPro-Semibold" pitchFamily="34" charset="0"/>
              </a:rPr>
            </a:br>
            <a:r>
              <a:rPr lang="en-US" sz="2700" b="1" i="1" dirty="0" smtClean="0">
                <a:solidFill>
                  <a:srgbClr val="DF8126"/>
                </a:solidFill>
                <a:latin typeface="MyriadPro-Semibold" pitchFamily="34" charset="0"/>
              </a:rPr>
              <a:t>Your association working for you</a:t>
            </a:r>
            <a:endParaRPr lang="en-US" sz="2700" b="1" i="1" dirty="0">
              <a:solidFill>
                <a:srgbClr val="DF8126"/>
              </a:solidFill>
              <a:latin typeface="MyriadPro-Semibold" pitchFamily="34" charset="0"/>
            </a:endParaRPr>
          </a:p>
        </p:txBody>
      </p:sp>
      <p:sp>
        <p:nvSpPr>
          <p:cNvPr id="3" name="Subtitle 2"/>
          <p:cNvSpPr>
            <a:spLocks noGrp="1"/>
          </p:cNvSpPr>
          <p:nvPr>
            <p:ph type="subTitle" idx="1"/>
          </p:nvPr>
        </p:nvSpPr>
        <p:spPr>
          <a:xfrm>
            <a:off x="381000" y="342900"/>
            <a:ext cx="8458200" cy="457200"/>
          </a:xfrm>
        </p:spPr>
        <p:txBody>
          <a:bodyPr>
            <a:noAutofit/>
          </a:bodyPr>
          <a:lstStyle/>
          <a:p>
            <a:pPr algn="ctr"/>
            <a:r>
              <a:rPr lang="en-US" sz="3600" b="1" dirty="0" smtClean="0">
                <a:solidFill>
                  <a:srgbClr val="DF8126"/>
                </a:solidFill>
                <a:latin typeface="MyriadPro-Semibold" pitchFamily="34" charset="0"/>
              </a:rPr>
              <a:t>ACTC Conference </a:t>
            </a:r>
            <a:endParaRPr lang="en-US" sz="3600" b="1" dirty="0">
              <a:solidFill>
                <a:srgbClr val="DF8126"/>
              </a:solidFill>
              <a:latin typeface="MyriadPro-Semibold" pitchFamily="34" charset="0"/>
            </a:endParaRPr>
          </a:p>
        </p:txBody>
      </p:sp>
      <p:pic>
        <p:nvPicPr>
          <p:cNvPr id="6" name="Picture 5" descr="ACTC conference.jpg"/>
          <p:cNvPicPr>
            <a:picLocks noChangeAspect="1"/>
          </p:cNvPicPr>
          <p:nvPr/>
        </p:nvPicPr>
        <p:blipFill>
          <a:blip r:embed="rId2" cstate="print"/>
          <a:stretch>
            <a:fillRect/>
          </a:stretch>
        </p:blipFill>
        <p:spPr>
          <a:xfrm>
            <a:off x="1371600" y="971550"/>
            <a:ext cx="3733800" cy="2866030"/>
          </a:xfrm>
          <a:prstGeom prst="rect">
            <a:avLst/>
          </a:prstGeom>
        </p:spPr>
      </p:pic>
      <p:pic>
        <p:nvPicPr>
          <p:cNvPr id="5" name="Picture 4" descr="ANA Logo HR.png"/>
          <p:cNvPicPr>
            <a:picLocks noChangeAspect="1"/>
          </p:cNvPicPr>
          <p:nvPr/>
        </p:nvPicPr>
        <p:blipFill>
          <a:blip r:embed="rId3" cstate="print"/>
          <a:stretch>
            <a:fillRect/>
          </a:stretch>
        </p:blipFill>
        <p:spPr>
          <a:xfrm>
            <a:off x="457200" y="3600450"/>
            <a:ext cx="2417068" cy="1028700"/>
          </a:xfrm>
          <a:prstGeom prst="rect">
            <a:avLst/>
          </a:prstGeom>
        </p:spPr>
      </p:pic>
      <p:sp>
        <p:nvSpPr>
          <p:cNvPr id="7" name="TextBox 6"/>
          <p:cNvSpPr txBox="1"/>
          <p:nvPr/>
        </p:nvSpPr>
        <p:spPr>
          <a:xfrm>
            <a:off x="5638800" y="1143000"/>
            <a:ext cx="2971800" cy="3046988"/>
          </a:xfrm>
          <a:prstGeom prst="rect">
            <a:avLst/>
          </a:prstGeom>
          <a:noFill/>
        </p:spPr>
        <p:txBody>
          <a:bodyPr wrap="square" rtlCol="0">
            <a:spAutoFit/>
          </a:bodyPr>
          <a:lstStyle/>
          <a:p>
            <a:r>
              <a:rPr lang="en-US" sz="3200" dirty="0" smtClean="0">
                <a:solidFill>
                  <a:schemeClr val="bg1"/>
                </a:solidFill>
                <a:latin typeface="Desire Pro" pitchFamily="50" charset="0"/>
              </a:rPr>
              <a:t>ANA displayed a booth at the Arizona Community Tree Council annual conference in Prescott this year. Thanks ACTC for the invitation!  </a:t>
            </a:r>
            <a:endParaRPr lang="en-US" sz="3200" dirty="0">
              <a:solidFill>
                <a:schemeClr val="bg1"/>
              </a:solidFill>
              <a:latin typeface="Desire Pro" pitchFamily="50" charset="0"/>
            </a:endParaRPr>
          </a:p>
        </p:txBody>
      </p:sp>
    </p:spTree>
  </p:cSld>
  <p:clrMapOvr>
    <a:masterClrMapping/>
  </p:clrMapOvr>
  <p:transition spd="med" advTm="7000">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7">
      <a:dk1>
        <a:sysClr val="windowText" lastClr="000000"/>
      </a:dk1>
      <a:lt1>
        <a:srgbClr val="FFFFFF"/>
      </a:lt1>
      <a:dk2>
        <a:srgbClr val="00B050"/>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2699</TotalTime>
  <Words>1366</Words>
  <Application>Microsoft Office PowerPoint</Application>
  <PresentationFormat>On-screen Show (16:9)</PresentationFormat>
  <Paragraphs>343</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Trek</vt:lpstr>
      <vt:lpstr>    Your association working for you</vt:lpstr>
      <vt:lpstr>    Your association working for you</vt:lpstr>
      <vt:lpstr>    Your association working for you</vt:lpstr>
      <vt:lpstr>    Your association working for you</vt:lpstr>
      <vt:lpstr>   2019 ANA Events &amp; ACTIVITIES Your association working for you</vt:lpstr>
      <vt:lpstr>   2019 ANA Events &amp; ACTIVITIES Your association working for you</vt:lpstr>
      <vt:lpstr>   2019 ANA Events &amp; ACTIVITIES Your association working for you</vt:lpstr>
      <vt:lpstr>   2019 ANA Events &amp; ACTIVITIES Your association working for you</vt:lpstr>
      <vt:lpstr>   2019 ANA Events &amp; ACTIVITIES  Your association working for you</vt:lpstr>
      <vt:lpstr>   2019 ANA Events &amp; ACTIVITIES  Your association working for you</vt:lpstr>
      <vt:lpstr>   2019 ANA Events &amp; ACTIVITIES  Your association working for you</vt:lpstr>
      <vt:lpstr>   2019 ANA Events &amp; ACTIVITIES  Your association working for you</vt:lpstr>
      <vt:lpstr>   2019 ANA Events &amp; ACTIVITIES  Your association working for you</vt:lpstr>
      <vt:lpstr>   2019 ANA Events &amp; ACTIVITIES  Your association working for you</vt:lpstr>
      <vt:lpstr>   2019 ANA Events &amp; ACTIVITIES  Your association working for you</vt:lpstr>
      <vt:lpstr>   2019 ANA Events &amp; ACTIVITIES  Your association working for you</vt:lpstr>
      <vt:lpstr>   2019 ANA Events &amp; ACTIVITIES  Your association working for you</vt:lpstr>
      <vt:lpstr>   2019 ANA Events &amp; ACTIVITIES  Your association working for you</vt:lpstr>
      <vt:lpstr>   2019 ANA Events &amp; ACTIVITIES  Your association working for you</vt:lpstr>
      <vt:lpstr>    Your association working for you</vt:lpstr>
      <vt:lpstr>    Your association working for you</vt:lpstr>
      <vt:lpstr>    Your association working for you</vt:lpstr>
      <vt:lpstr>    Your association working for you</vt:lpstr>
      <vt:lpstr>   Legislative Activity  Your association working for you</vt:lpstr>
      <vt:lpstr>   Legislative Activity  Your association working for you</vt:lpstr>
      <vt:lpstr>   Legislative Activity  Your association working for you</vt:lpstr>
      <vt:lpstr>   Legislative Activity  Your association working for you</vt:lpstr>
      <vt:lpstr>    Your association working for you</vt:lpstr>
      <vt:lpstr>   OUT and about  Your association working for you</vt:lpstr>
      <vt:lpstr>   OUT and about  Your association working for you</vt:lpstr>
      <vt:lpstr>   OUT and about  Your association working for you</vt:lpstr>
      <vt:lpstr>   OUT and about  Your association working for you</vt:lpstr>
      <vt:lpstr>   OUT and about  Your association working for you</vt:lpstr>
      <vt:lpstr>   OUT and about  Your association working for you</vt:lpstr>
      <vt:lpstr>   OUT and about  Your association working for you</vt:lpstr>
      <vt:lpstr>   OUT and about  Your association working for you</vt:lpstr>
      <vt:lpstr>    Your association working for you</vt:lpstr>
      <vt:lpstr>    Your association working for you</vt:lpstr>
      <vt:lpstr>    Your association working for you</vt:lpstr>
      <vt:lpstr>   ANAFUND Scholarship Program  Your association working for you</vt:lpstr>
      <vt:lpstr>   ANAFUND Scholarship Program  Your association working for you</vt:lpstr>
      <vt:lpstr>   ANAFUND Scholarship Program  Your association working for you</vt:lpstr>
      <vt:lpstr>   ANAFUND Scholarship Program  Your association working for you</vt:lpstr>
      <vt:lpstr>   ANAFUND Scholarship Program  Your association working for you</vt:lpstr>
      <vt:lpstr>   ANAFUND Scholarship Program  Your association working for you</vt:lpstr>
      <vt:lpstr>   ANAFUND Scholarship Program  Your association working for you</vt:lpstr>
      <vt:lpstr>   ANAFUND Scholarship Program  Your association working for you</vt:lpstr>
      <vt:lpstr>   ANAFUND Scholarship Program  Your association working for you</vt:lpstr>
      <vt:lpstr>   ANAFUND Scholarship Program  Your association working for you</vt:lpstr>
      <vt:lpstr>   ANAFUND Scholarship Program  Your association working for you</vt:lpstr>
      <vt:lpstr>   ANAFUND Scholarship Program  Your association working for you</vt:lpstr>
      <vt:lpstr>   ANAFUND Scholarship Program  Your association working for you</vt:lpstr>
      <vt:lpstr>   ANAFUND Scholarship Program  Your association working for you</vt:lpstr>
      <vt:lpstr>   ANAFUND Scholarship Program Your association working for you</vt:lpstr>
      <vt:lpstr>   ANAFUND Scholarship Program Your association working for you</vt:lpstr>
      <vt:lpstr>   ANAFUND Scholarship Program Your association working for you</vt:lpstr>
      <vt:lpstr>   ANAFUND Scholarship Program Your association working for you</vt:lpstr>
      <vt:lpstr>   ANAFUND Scholarship Program Your association working for you</vt:lpstr>
      <vt:lpstr>   ANAFUND Scholarship Program Your association working for you</vt:lpstr>
      <vt:lpstr>    Your association working for you</vt:lpstr>
      <vt:lpstr>    Your association working for you</vt:lpstr>
      <vt:lpstr>    Your association working for you</vt:lpstr>
      <vt:lpstr>    Your association working for you</vt:lpstr>
      <vt:lpstr>    Your association working for you</vt:lpstr>
      <vt:lpstr>    Your association working for you</vt:lpstr>
      <vt:lpstr>    Your association working for you</vt:lpstr>
      <vt:lpstr>    Your association working for you</vt:lpstr>
      <vt:lpstr>    Your association working for you</vt:lpstr>
      <vt:lpstr>    Your association working for you</vt:lpstr>
      <vt:lpstr>    Your association working for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ANA Activities  Your association working for you</dc:title>
  <dc:creator>Cheryl</dc:creator>
  <cp:lastModifiedBy>back</cp:lastModifiedBy>
  <cp:revision>156</cp:revision>
  <dcterms:created xsi:type="dcterms:W3CDTF">2018-11-12T23:12:21Z</dcterms:created>
  <dcterms:modified xsi:type="dcterms:W3CDTF">2019-12-05T21:37:55Z</dcterms:modified>
</cp:coreProperties>
</file>